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351" r:id="rId15"/>
    <p:sldId id="360" r:id="rId16"/>
    <p:sldId id="335" r:id="rId17"/>
    <p:sldId id="383" r:id="rId18"/>
    <p:sldId id="352" r:id="rId19"/>
    <p:sldId id="353" r:id="rId20"/>
    <p:sldId id="354" r:id="rId21"/>
    <p:sldId id="355" r:id="rId22"/>
    <p:sldId id="356" r:id="rId23"/>
    <p:sldId id="357" r:id="rId24"/>
    <p:sldId id="358" r:id="rId25"/>
    <p:sldId id="361" r:id="rId26"/>
    <p:sldId id="362" r:id="rId27"/>
    <p:sldId id="363" r:id="rId28"/>
    <p:sldId id="365" r:id="rId29"/>
    <p:sldId id="366" r:id="rId30"/>
    <p:sldId id="367" r:id="rId31"/>
    <p:sldId id="369" r:id="rId32"/>
    <p:sldId id="375" r:id="rId33"/>
    <p:sldId id="376" r:id="rId34"/>
    <p:sldId id="377" r:id="rId35"/>
    <p:sldId id="385" r:id="rId36"/>
    <p:sldId id="387" r:id="rId37"/>
    <p:sldId id="388" r:id="rId38"/>
    <p:sldId id="378" r:id="rId39"/>
    <p:sldId id="390" r:id="rId40"/>
    <p:sldId id="391" r:id="rId41"/>
    <p:sldId id="392" r:id="rId42"/>
    <p:sldId id="379" r:id="rId43"/>
    <p:sldId id="393" r:id="rId44"/>
    <p:sldId id="394" r:id="rId45"/>
    <p:sldId id="396" r:id="rId46"/>
    <p:sldId id="395" r:id="rId47"/>
    <p:sldId id="380" r:id="rId48"/>
    <p:sldId id="381" r:id="rId49"/>
    <p:sldId id="382"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8E1D"/>
    <a:srgbClr val="E6A20E"/>
    <a:srgbClr val="FB0008"/>
    <a:srgbClr val="2000EA"/>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4444" autoAdjust="0"/>
  </p:normalViewPr>
  <p:slideViewPr>
    <p:cSldViewPr snapToGrid="0" snapToObjects="1">
      <p:cViewPr varScale="1">
        <p:scale>
          <a:sx n="69" d="100"/>
          <a:sy n="69" d="100"/>
        </p:scale>
        <p:origin x="1637" y="77"/>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96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10/1/2024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3354893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15</a:t>
            </a:fld>
            <a:endParaRPr lang="en-US"/>
          </a:p>
        </p:txBody>
      </p:sp>
    </p:spTree>
    <p:extLst>
      <p:ext uri="{BB962C8B-B14F-4D97-AF65-F5344CB8AC3E}">
        <p14:creationId xmlns:p14="http://schemas.microsoft.com/office/powerpoint/2010/main" val="2391656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17</a:t>
            </a:fld>
            <a:endParaRPr lang="en-US"/>
          </a:p>
        </p:txBody>
      </p:sp>
    </p:spTree>
    <p:extLst>
      <p:ext uri="{BB962C8B-B14F-4D97-AF65-F5344CB8AC3E}">
        <p14:creationId xmlns:p14="http://schemas.microsoft.com/office/powerpoint/2010/main" val="620718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1474376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278844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jp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21" Type="http://schemas.openxmlformats.org/officeDocument/2006/relationships/image" Target="../media/image63.png"/><Relationship Id="rId34" Type="http://schemas.openxmlformats.org/officeDocument/2006/relationships/image" Target="../media/image76.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2" Type="http://schemas.openxmlformats.org/officeDocument/2006/relationships/hyperlink" Target="http://www.princeton.edu/" TargetMode="Externa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8.pn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8" Type="http://schemas.openxmlformats.org/officeDocument/2006/relationships/image" Target="../media/image50.png"/><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3.jp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pn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1.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 Id="rId8"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a8kmbuNm8Uo" TargetMode="External"/><Relationship Id="rId3" Type="http://schemas.openxmlformats.org/officeDocument/2006/relationships/image" Target="../media/image117.gif"/><Relationship Id="rId7" Type="http://schemas.openxmlformats.org/officeDocument/2006/relationships/hyperlink" Target="https://www.youtube.com/watch?v=ne5oOmYdWG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youtube.com/watch?v=gLx7Px7IEzg" TargetMode="External"/><Relationship Id="rId5" Type="http://schemas.openxmlformats.org/officeDocument/2006/relationships/image" Target="../media/image119.gif"/><Relationship Id="rId4" Type="http://schemas.openxmlformats.org/officeDocument/2006/relationships/image" Target="../media/image118.gif"/></Relationships>
</file>

<file path=ppt/slides/_rels/slide36.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5.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customXml" Target="../ink/ink2.xml"/><Relationship Id="rId4" Type="http://schemas.openxmlformats.org/officeDocument/2006/relationships/image" Target="../media/image12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61665"/>
          </a:xfrm>
          <a:prstGeom prst="rect">
            <a:avLst/>
          </a:prstGeom>
          <a:solidFill>
            <a:srgbClr val="FF0000"/>
          </a:solidFill>
        </p:spPr>
        <p:txBody>
          <a:bodyPr wrap="square">
            <a:spAutoFit/>
          </a:bodyPr>
          <a:lstStyle/>
          <a:p>
            <a:r>
              <a:rPr lang="en-US" sz="1200" dirty="0">
                <a:solidFill>
                  <a:schemeClr val="bg1"/>
                </a:solidFill>
                <a:latin typeface="Arial" panose="020B0604020202020204" pitchFamily="34" charset="0"/>
                <a:cs typeface="Arial" panose="020B0604020202020204" pitchFamily="34" charset="0"/>
              </a:rPr>
              <a:t>From a software development point of view, is this a good implementation?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take multiple edges into account.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348756" y="132162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3" name="object 36">
            <a:extLst>
              <a:ext uri="{FF2B5EF4-FFF2-40B4-BE49-F238E27FC236}">
                <a16:creationId xmlns:a16="http://schemas.microsoft.com/office/drawing/2014/main" id="{3CD5AB7E-D8D5-1549-98EE-01E4709BD2F4}"/>
              </a:ext>
            </a:extLst>
          </p:cNvPr>
          <p:cNvSpPr txBox="1"/>
          <p:nvPr/>
        </p:nvSpPr>
        <p:spPr>
          <a:xfrm>
            <a:off x="4259442" y="5550800"/>
            <a:ext cx="312307" cy="225358"/>
          </a:xfrm>
          <a:prstGeom prst="rect">
            <a:avLst/>
          </a:prstGeom>
        </p:spPr>
        <p:txBody>
          <a:bodyPr vert="horz" wrap="square" lIns="0" tIns="8930" rIns="0" bIns="0" rtlCol="0">
            <a:spAutoFit/>
          </a:bodyPr>
          <a:lstStyle/>
          <a:p>
            <a:pPr marL="8929">
              <a:spcBef>
                <a:spcPts val="70"/>
              </a:spcBef>
            </a:pPr>
            <a:r>
              <a:rPr sz="2109" baseline="-12500" dirty="0">
                <a:latin typeface="Arial" panose="020B0604020202020204" pitchFamily="34" charset="0"/>
                <a:cs typeface="Arial" panose="020B0604020202020204" pitchFamily="34" charset="0"/>
              </a:rPr>
              <a:t>1</a:t>
            </a:r>
            <a:r>
              <a:rPr sz="2109" spc="-89" baseline="-12500" dirty="0">
                <a:latin typeface="Arial" panose="020B0604020202020204" pitchFamily="34" charset="0"/>
                <a:cs typeface="Arial" panose="020B0604020202020204" pitchFamily="34" charset="0"/>
              </a:rPr>
              <a:t> </a:t>
            </a:r>
            <a:r>
              <a:rPr sz="914" spc="11" dirty="0">
                <a:latin typeface="Arial" panose="020B0604020202020204" pitchFamily="34" charset="0"/>
                <a:cs typeface="Arial" panose="020B0604020202020204" pitchFamily="34" charset="0"/>
              </a:rPr>
              <a:t>†</a:t>
            </a:r>
            <a:endParaRPr sz="914" dirty="0">
              <a:latin typeface="Arial" panose="020B0604020202020204" pitchFamily="34" charset="0"/>
              <a:cs typeface="Arial" panose="020B0604020202020204" pitchFamily="34" charset="0"/>
            </a:endParaRP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2"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3"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4"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427776" y="2645950"/>
              <a:ext cx="1060840" cy="153775"/>
            </a:xfrm>
            <a:prstGeom prst="rect">
              <a:avLst/>
            </a:prstGeom>
          </p:spPr>
          <p:txBody>
            <a:bodyPr vert="horz" wrap="square" lIns="0" tIns="15128" rIns="0" bIns="0" rtlCol="0">
              <a:spAutoFit/>
            </a:bodyPr>
            <a:lstStyle/>
            <a:p>
              <a:pPr>
                <a:spcBef>
                  <a:spcPts val="119"/>
                </a:spcBef>
              </a:pPr>
              <a:r>
                <a:rPr sz="900" b="1" spc="-62" dirty="0">
                  <a:solidFill>
                    <a:srgbClr val="231F20"/>
                  </a:solidFill>
                  <a:latin typeface="Times New Roman" panose="02020603050405020304" pitchFamily="18" charset="0"/>
                  <a:cs typeface="Times New Roman" panose="02020603050405020304" pitchFamily="18" charset="0"/>
                </a:rPr>
                <a:t>Two</a:t>
              </a:r>
              <a:r>
                <a:rPr sz="900" b="1" spc="-137" dirty="0">
                  <a:solidFill>
                    <a:srgbClr val="231F20"/>
                  </a:solidFill>
                  <a:latin typeface="Times New Roman" panose="02020603050405020304" pitchFamily="18" charset="0"/>
                  <a:cs typeface="Times New Roman" panose="02020603050405020304" pitchFamily="18" charset="0"/>
                </a:rPr>
                <a:t> </a:t>
              </a:r>
              <a:r>
                <a:rPr lang="en-US" sz="900" b="1" spc="-137" dirty="0">
                  <a:solidFill>
                    <a:srgbClr val="231F20"/>
                  </a:solidFill>
                  <a:latin typeface="Times New Roman" panose="02020603050405020304" pitchFamily="18" charset="0"/>
                  <a:cs typeface="Times New Roman" panose="02020603050405020304" pitchFamily="18" charset="0"/>
                </a:rPr>
                <a:t> </a:t>
              </a:r>
              <a:r>
                <a:rPr sz="900" b="1" kern="0" dirty="0">
                  <a:solidFill>
                    <a:srgbClr val="231F20"/>
                  </a:solidFill>
                  <a:latin typeface="Times New Roman" panose="02020603050405020304" pitchFamily="18" charset="0"/>
                  <a:cs typeface="Times New Roman" panose="02020603050405020304" pitchFamily="18" charset="0"/>
                </a:rPr>
                <a:t>graphs</a:t>
              </a:r>
              <a:r>
                <a:rPr sz="900" b="1" spc="-137" dirty="0">
                  <a:solidFill>
                    <a:srgbClr val="231F20"/>
                  </a:solidFill>
                  <a:latin typeface="Times New Roman" panose="02020603050405020304" pitchFamily="18" charset="0"/>
                  <a:cs typeface="Times New Roman" panose="02020603050405020304" pitchFamily="18" charset="0"/>
                </a:rPr>
                <a:t> </a:t>
              </a:r>
              <a:r>
                <a:rPr sz="900" b="1" spc="-18" dirty="0">
                  <a:solidFill>
                    <a:srgbClr val="231F20"/>
                  </a:solidFill>
                  <a:latin typeface="Times New Roman" panose="02020603050405020304" pitchFamily="18" charset="0"/>
                  <a:cs typeface="Times New Roman" panose="02020603050405020304" pitchFamily="18" charset="0"/>
                </a:rPr>
                <a:t>(V</a:t>
              </a:r>
              <a:r>
                <a:rPr sz="900" b="1" spc="-137" dirty="0">
                  <a:solidFill>
                    <a:srgbClr val="231F20"/>
                  </a:solidFill>
                  <a:latin typeface="Times New Roman" panose="02020603050405020304" pitchFamily="18" charset="0"/>
                  <a:cs typeface="Times New Roman" panose="02020603050405020304" pitchFamily="18" charset="0"/>
                </a:rPr>
                <a:t> </a:t>
              </a:r>
              <a:r>
                <a:rPr sz="900" b="1" spc="31" dirty="0">
                  <a:solidFill>
                    <a:srgbClr val="231F20"/>
                  </a:solidFill>
                  <a:latin typeface="Times New Roman" panose="02020603050405020304" pitchFamily="18" charset="0"/>
                  <a:cs typeface="Times New Roman" panose="02020603050405020304" pitchFamily="18" charset="0"/>
                </a:rPr>
                <a:t>=</a:t>
              </a:r>
              <a:r>
                <a:rPr sz="900" b="1" spc="-132" dirty="0">
                  <a:solidFill>
                    <a:srgbClr val="231F20"/>
                  </a:solidFill>
                  <a:latin typeface="Times New Roman" panose="02020603050405020304" pitchFamily="18" charset="0"/>
                  <a:cs typeface="Times New Roman" panose="02020603050405020304" pitchFamily="18" charset="0"/>
                </a:rPr>
                <a:t> </a:t>
              </a:r>
              <a:r>
                <a:rPr sz="900" b="1" spc="-57" dirty="0">
                  <a:solidFill>
                    <a:srgbClr val="231F20"/>
                  </a:solidFill>
                  <a:latin typeface="Times New Roman" panose="02020603050405020304" pitchFamily="18" charset="0"/>
                  <a:cs typeface="Times New Roman" panose="02020603050405020304" pitchFamily="18" charset="0"/>
                </a:rPr>
                <a:t>50)</a:t>
              </a:r>
              <a:endParaRPr sz="9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dissolve">
                                      <p:cBhvr>
                                        <p:cTn id="97" dur="500"/>
                                        <p:tgtEl>
                                          <p:spTgt spid="4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dissolve">
                                      <p:cBhvr>
                                        <p:cTn id="100" dur="500"/>
                                        <p:tgtEl>
                                          <p:spTgt spid="4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dissolve">
                                      <p:cBhvr>
                                        <p:cTn id="103" dur="500"/>
                                        <p:tgtEl>
                                          <p:spTgt spid="4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dissolve">
                                      <p:cBhvr>
                                        <p:cTn id="106" dur="500"/>
                                        <p:tgtEl>
                                          <p:spTgt spid="4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dissolve">
                                      <p:cBhvr>
                                        <p:cTn id="109" dur="500"/>
                                        <p:tgtEl>
                                          <p:spTgt spid="4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dissolve">
                                      <p:cBhvr>
                                        <p:cTn id="112" dur="500"/>
                                        <p:tgtEl>
                                          <p:spTgt spid="4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dissolve">
                                      <p:cBhvr>
                                        <p:cTn id="115" dur="500"/>
                                        <p:tgtEl>
                                          <p:spTgt spid="4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0"/>
                                        </p:tgtEl>
                                        <p:attrNameLst>
                                          <p:attrName>style.visibility</p:attrName>
                                        </p:attrNameLst>
                                      </p:cBhvr>
                                      <p:to>
                                        <p:strVal val="visible"/>
                                      </p:to>
                                    </p:set>
                                    <p:animEffect transition="in" filter="dissolve">
                                      <p:cBhvr>
                                        <p:cTn id="118" dur="500"/>
                                        <p:tgtEl>
                                          <p:spTgt spid="5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1"/>
                                        </p:tgtEl>
                                        <p:attrNameLst>
                                          <p:attrName>style.visibility</p:attrName>
                                        </p:attrNameLst>
                                      </p:cBhvr>
                                      <p:to>
                                        <p:strVal val="visible"/>
                                      </p:to>
                                    </p:set>
                                    <p:animEffect transition="in" filter="dissolve">
                                      <p:cBhvr>
                                        <p:cTn id="121" dur="500"/>
                                        <p:tgtEl>
                                          <p:spTgt spid="5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dissolve">
                                      <p:cBhvr>
                                        <p:cTn id="124" dur="500"/>
                                        <p:tgtEl>
                                          <p:spTgt spid="5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dissolve">
                                      <p:cBhvr>
                                        <p:cTn id="127" dur="500"/>
                                        <p:tgtEl>
                                          <p:spTgt spid="5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dissolve">
                                      <p:cBhvr>
                                        <p:cTn id="130" dur="500"/>
                                        <p:tgtEl>
                                          <p:spTgt spid="5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dissolve">
                                      <p:cBhvr>
                                        <p:cTn id="133" dur="500"/>
                                        <p:tgtEl>
                                          <p:spTgt spid="5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6"/>
                                        </p:tgtEl>
                                        <p:attrNameLst>
                                          <p:attrName>style.visibility</p:attrName>
                                        </p:attrNameLst>
                                      </p:cBhvr>
                                      <p:to>
                                        <p:strVal val="visible"/>
                                      </p:to>
                                    </p:set>
                                    <p:animEffect transition="in" filter="dissolve">
                                      <p:cBhvr>
                                        <p:cTn id="136" dur="500"/>
                                        <p:tgtEl>
                                          <p:spTgt spid="5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dissolve">
                                      <p:cBhvr>
                                        <p:cTn id="139" dur="500"/>
                                        <p:tgtEl>
                                          <p:spTgt spid="5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58"/>
                                        </p:tgtEl>
                                        <p:attrNameLst>
                                          <p:attrName>style.visibility</p:attrName>
                                        </p:attrNameLst>
                                      </p:cBhvr>
                                      <p:to>
                                        <p:strVal val="visible"/>
                                      </p:to>
                                    </p:set>
                                    <p:animEffect transition="in" filter="dissolve">
                                      <p:cBhvr>
                                        <p:cTn id="142" dur="500"/>
                                        <p:tgtEl>
                                          <p:spTgt spid="5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0"/>
                                        </p:tgtEl>
                                        <p:attrNameLst>
                                          <p:attrName>style.visibility</p:attrName>
                                        </p:attrNameLst>
                                      </p:cBhvr>
                                      <p:to>
                                        <p:strVal val="visible"/>
                                      </p:to>
                                    </p:set>
                                    <p:animEffect transition="in" filter="dissolve">
                                      <p:cBhvr>
                                        <p:cTn id="145" dur="500"/>
                                        <p:tgtEl>
                                          <p:spTgt spid="6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3"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sz="2200" dirty="0">
                <a:solidFill>
                  <a:schemeClr val="bg1">
                    <a:lumMod val="85000"/>
                  </a:schemeClr>
                </a:solidFill>
              </a:rPr>
              <a:t>Compare the Graph ADT with other ADTs</a:t>
            </a:r>
          </a:p>
          <a:p>
            <a:r>
              <a:rPr lang="en-US" sz="2200" dirty="0">
                <a:solidFill>
                  <a:schemeClr val="bg1">
                    <a:lumMod val="85000"/>
                  </a:schemeClr>
                </a:solidFill>
              </a:rPr>
              <a:t>Define basic notions associated with graphs</a:t>
            </a:r>
          </a:p>
          <a:p>
            <a:r>
              <a:rPr lang="en-US" sz="2200" dirty="0">
                <a:solidFill>
                  <a:schemeClr val="bg1">
                    <a:lumMod val="85000"/>
                  </a:schemeClr>
                </a:solidFill>
              </a:rPr>
              <a:t>Write classes in Java to implement graphs</a:t>
            </a:r>
          </a:p>
          <a:p>
            <a:r>
              <a:rPr lang="en-US" sz="2200" dirty="0">
                <a:solidFill>
                  <a:schemeClr val="bg1">
                    <a:lumMod val="85000"/>
                  </a:schemeClr>
                </a:solidFill>
              </a:rPr>
              <a:t>Implement graphs in Java using an adjacency matrix representation and an adjacency list representation</a:t>
            </a:r>
          </a:p>
          <a:p>
            <a:r>
              <a:rPr lang="en-US" sz="2200" dirty="0">
                <a:solidFill>
                  <a:schemeClr val="bg1">
                    <a:lumMod val="85000"/>
                  </a:schemeClr>
                </a:solidFill>
              </a:rPr>
              <a:t>Implement a method to find the neighbors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also consider the problem of </a:t>
            </a:r>
            <a:r>
              <a:rPr lang="en-US" sz="2200" dirty="0">
                <a:solidFill>
                  <a:srgbClr val="1B8E1D"/>
                </a:solidFill>
              </a:rPr>
              <a:t>computing connected components </a:t>
            </a:r>
            <a:r>
              <a:rPr lang="en-US" sz="2200" dirty="0"/>
              <a:t>and conclude with related problems and applications.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249786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DFS and BFS</a:t>
            </a:r>
          </a:p>
        </p:txBody>
      </p:sp>
      <p:sp>
        <p:nvSpPr>
          <p:cNvPr id="3" name="Content Placeholder 2"/>
          <p:cNvSpPr>
            <a:spLocks noGrp="1"/>
          </p:cNvSpPr>
          <p:nvPr>
            <p:ph idx="1"/>
          </p:nvPr>
        </p:nvSpPr>
        <p:spPr>
          <a:xfrm>
            <a:off x="457200" y="1351737"/>
            <a:ext cx="8229600" cy="2507398"/>
          </a:xfrm>
        </p:spPr>
        <p:txBody>
          <a:bodyPr>
            <a:normAutofit fontScale="92500" lnSpcReduction="10000"/>
          </a:bodyPr>
          <a:lstStyle/>
          <a:p>
            <a:pPr>
              <a:lnSpc>
                <a:spcPct val="120000"/>
              </a:lnSpc>
            </a:pPr>
            <a:r>
              <a:rPr lang="en-GB" sz="2500" dirty="0"/>
              <a:t>Breadth-first search in 4 minutes</a:t>
            </a:r>
          </a:p>
          <a:p>
            <a:pPr lvl="1">
              <a:lnSpc>
                <a:spcPct val="120000"/>
              </a:lnSpc>
            </a:pPr>
            <a:r>
              <a:rPr lang="en-GB" sz="2100">
                <a:hlinkClick r:id="rId3"/>
              </a:rPr>
              <a:t>https://www.youtube.com/watch?v=HZ5YTanv5QE</a:t>
            </a:r>
            <a:r>
              <a:rPr lang="en-GB" sz="2100"/>
              <a:t> </a:t>
            </a:r>
          </a:p>
          <a:p>
            <a:pPr>
              <a:lnSpc>
                <a:spcPct val="120000"/>
              </a:lnSpc>
            </a:pPr>
            <a:r>
              <a:rPr lang="en-GB" sz="2500" dirty="0"/>
              <a:t>Depth-first search in 4 minutes</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a:t>
            </a:r>
          </a:p>
          <a:p>
            <a:pPr lvl="1">
              <a:lnSpc>
                <a:spcPct val="120000"/>
              </a:lnSpc>
            </a:pPr>
            <a:r>
              <a:rPr lang="en-US" sz="2100" dirty="0">
                <a:hlinkClick r:id="rId5"/>
              </a:rPr>
              <a:t>https://www.youtube.com/watch?v=bIA8HEEUxZI</a:t>
            </a:r>
            <a:r>
              <a:rPr lang="en-US" sz="2100" dirty="0"/>
              <a:t> </a:t>
            </a:r>
          </a:p>
        </p:txBody>
      </p:sp>
      <p:pic>
        <p:nvPicPr>
          <p:cNvPr id="1026" name="Picture 2">
            <a:extLst>
              <a:ext uri="{FF2B5EF4-FFF2-40B4-BE49-F238E27FC236}">
                <a16:creationId xmlns:a16="http://schemas.microsoft.com/office/drawing/2014/main" id="{DF62F8A9-BB51-1D66-08C5-561B4E7D1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9602" y="3821112"/>
            <a:ext cx="5935238" cy="286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183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98D4-72CE-FD43-B3C2-A26ABF4369CC}"/>
              </a:ext>
            </a:extLst>
          </p:cNvPr>
          <p:cNvSpPr>
            <a:spLocks noGrp="1"/>
          </p:cNvSpPr>
          <p:nvPr>
            <p:ph type="title"/>
          </p:nvPr>
        </p:nvSpPr>
        <p:spPr/>
        <p:txBody>
          <a:bodyPr/>
          <a:lstStyle/>
          <a:p>
            <a:r>
              <a:rPr lang="en-US" dirty="0"/>
              <a:t>Class Design Pattern</a:t>
            </a:r>
          </a:p>
        </p:txBody>
      </p:sp>
      <p:sp>
        <p:nvSpPr>
          <p:cNvPr id="4" name="Rectangle 3">
            <a:extLst>
              <a:ext uri="{FF2B5EF4-FFF2-40B4-BE49-F238E27FC236}">
                <a16:creationId xmlns:a16="http://schemas.microsoft.com/office/drawing/2014/main" id="{4B70381A-B054-3247-A4A8-CDDB7C06AFFF}"/>
              </a:ext>
            </a:extLst>
          </p:cNvPr>
          <p:cNvSpPr/>
          <p:nvPr/>
        </p:nvSpPr>
        <p:spPr>
          <a:xfrm>
            <a:off x="796954" y="1417638"/>
            <a:ext cx="6279160" cy="1277273"/>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Decouple graph data type from graph processing.</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Create a Graph object.</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Pass the Graph to a graph-processing routine.</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Query the graph-processing routine for information.</a:t>
            </a:r>
          </a:p>
        </p:txBody>
      </p:sp>
      <p:sp>
        <p:nvSpPr>
          <p:cNvPr id="6" name="TextBox 5">
            <a:extLst>
              <a:ext uri="{FF2B5EF4-FFF2-40B4-BE49-F238E27FC236}">
                <a16:creationId xmlns:a16="http://schemas.microsoft.com/office/drawing/2014/main" id="{724FEE3B-42E5-354A-8EA5-FB81F9DCD138}"/>
              </a:ext>
            </a:extLst>
          </p:cNvPr>
          <p:cNvSpPr txBox="1"/>
          <p:nvPr/>
        </p:nvSpPr>
        <p:spPr>
          <a:xfrm>
            <a:off x="364921" y="3093213"/>
            <a:ext cx="8414158" cy="1600438"/>
          </a:xfrm>
          <a:prstGeom prst="rect">
            <a:avLst/>
          </a:prstGeom>
          <a:solidFill>
            <a:schemeClr val="bg1">
              <a:lumMod val="95000"/>
            </a:schemeClr>
          </a:solidFill>
        </p:spPr>
        <p:txBody>
          <a:bodyPr wrap="squar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       public class </a:t>
            </a:r>
            <a:r>
              <a:rPr lang="en-US" sz="1400" dirty="0">
                <a:solidFill>
                  <a:srgbClr val="FF0000"/>
                </a:solidFill>
                <a:latin typeface="Menlo" panose="020B0609030804020204" pitchFamily="49" charset="0"/>
                <a:ea typeface="Menlo" panose="020B0609030804020204" pitchFamily="49" charset="0"/>
                <a:cs typeface="Menlo" panose="020B0609030804020204" pitchFamily="49" charset="0"/>
              </a:rPr>
              <a:t>Paths</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Paths(Graph G,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s)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find paths in G from source s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Boolean </a:t>
            </a:r>
            <a:r>
              <a:rPr lang="en-US" sz="1400" dirty="0" err="1">
                <a:latin typeface="Menlo" panose="020B0609030804020204" pitchFamily="49" charset="0"/>
                <a:ea typeface="Menlo" panose="020B0609030804020204" pitchFamily="49" charset="0"/>
                <a:cs typeface="Menlo" panose="020B0609030804020204" pitchFamily="49" charset="0"/>
              </a:rPr>
              <a:t>hasPathTo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is there a path from s to v?</a:t>
            </a:r>
          </a:p>
          <a:p>
            <a:endPar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Iterable</a:t>
            </a:r>
            <a:r>
              <a:rPr lang="en-US" sz="1400" dirty="0">
                <a:latin typeface="Menlo" panose="020B0609030804020204" pitchFamily="49" charset="0"/>
                <a:ea typeface="Menlo" panose="020B0609030804020204" pitchFamily="49" charset="0"/>
                <a:cs typeface="Menlo" panose="020B0609030804020204" pitchFamily="49" charset="0"/>
              </a:rPr>
              <a:t>&lt;Integer&gt; </a:t>
            </a:r>
            <a:r>
              <a:rPr lang="en-US" sz="1400" dirty="0" err="1">
                <a:latin typeface="Menlo" panose="020B0609030804020204" pitchFamily="49" charset="0"/>
                <a:ea typeface="Menlo" panose="020B0609030804020204" pitchFamily="49" charset="0"/>
                <a:cs typeface="Menlo" panose="020B0609030804020204" pitchFamily="49" charset="0"/>
              </a:rPr>
              <a:t>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path from s to v; null if no such path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p:txBody>
      </p:sp>
      <p:sp>
        <p:nvSpPr>
          <p:cNvPr id="7" name="object 10">
            <a:extLst>
              <a:ext uri="{FF2B5EF4-FFF2-40B4-BE49-F238E27FC236}">
                <a16:creationId xmlns:a16="http://schemas.microsoft.com/office/drawing/2014/main" id="{0771BD5B-E019-6148-A804-DD255683CC29}"/>
              </a:ext>
            </a:extLst>
          </p:cNvPr>
          <p:cNvSpPr/>
          <p:nvPr/>
        </p:nvSpPr>
        <p:spPr>
          <a:xfrm flipV="1">
            <a:off x="364921" y="3413744"/>
            <a:ext cx="8414158"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Rectangle 7">
            <a:extLst>
              <a:ext uri="{FF2B5EF4-FFF2-40B4-BE49-F238E27FC236}">
                <a16:creationId xmlns:a16="http://schemas.microsoft.com/office/drawing/2014/main" id="{A471764E-DE4A-DC44-BF00-D58D82ADEA7E}"/>
              </a:ext>
            </a:extLst>
          </p:cNvPr>
          <p:cNvSpPr/>
          <p:nvPr/>
        </p:nvSpPr>
        <p:spPr>
          <a:xfrm>
            <a:off x="952151" y="5209453"/>
            <a:ext cx="4072855" cy="103105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Paths paths = new Paths(G, s);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if (</a:t>
            </a:r>
            <a:r>
              <a:rPr lang="en-US" sz="1400" dirty="0" err="1">
                <a:latin typeface="Menlo" panose="020B0609030804020204" pitchFamily="49" charset="0"/>
                <a:ea typeface="Menlo" panose="020B0609030804020204" pitchFamily="49" charset="0"/>
                <a:cs typeface="Menlo" panose="020B0609030804020204" pitchFamily="49" charset="0"/>
              </a:rPr>
              <a:t>paths.hasPathTo</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StdOut.println</a:t>
            </a:r>
            <a:r>
              <a:rPr lang="en-US" sz="1400" dirty="0">
                <a:latin typeface="Menlo" panose="020B0609030804020204" pitchFamily="49" charset="0"/>
                <a:ea typeface="Menlo" panose="020B0609030804020204" pitchFamily="49" charset="0"/>
                <a:cs typeface="Menlo" panose="020B0609030804020204" pitchFamily="49" charset="0"/>
              </a:rPr>
              <a:t>(v);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sp>
        <p:nvSpPr>
          <p:cNvPr id="9" name="Rectangle 8">
            <a:extLst>
              <a:ext uri="{FF2B5EF4-FFF2-40B4-BE49-F238E27FC236}">
                <a16:creationId xmlns:a16="http://schemas.microsoft.com/office/drawing/2014/main" id="{F975C8AB-02E8-A24C-A638-712C543F6913}"/>
              </a:ext>
            </a:extLst>
          </p:cNvPr>
          <p:cNvSpPr/>
          <p:nvPr/>
        </p:nvSpPr>
        <p:spPr>
          <a:xfrm>
            <a:off x="5545887" y="5602349"/>
            <a:ext cx="3060453" cy="338554"/>
          </a:xfrm>
          <a:prstGeom prst="rect">
            <a:avLst/>
          </a:prstGeom>
        </p:spPr>
        <p:txBody>
          <a:bodyPr wrap="none">
            <a:spAutoFit/>
          </a:bodyPr>
          <a:lstStyle/>
          <a:p>
            <a:r>
              <a:rPr lang="en-US" sz="1600" dirty="0">
                <a:solidFill>
                  <a:schemeClr val="accent2"/>
                </a:solidFill>
                <a:latin typeface="Arial" panose="020B0604020202020204" pitchFamily="34" charset="0"/>
                <a:cs typeface="Arial" panose="020B0604020202020204" pitchFamily="34" charset="0"/>
              </a:rPr>
              <a:t>print all vertices connected to s </a:t>
            </a:r>
            <a:endParaRPr lang="en-US" sz="1600" dirty="0">
              <a:solidFill>
                <a:schemeClr val="accent2"/>
              </a:solidFill>
              <a:effectLst/>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6DA9A5B3-720A-FE4C-B8A1-98C183638199}"/>
              </a:ext>
            </a:extLst>
          </p:cNvPr>
          <p:cNvCxnSpPr/>
          <p:nvPr/>
        </p:nvCxnSpPr>
        <p:spPr>
          <a:xfrm flipH="1">
            <a:off x="5150402" y="5771626"/>
            <a:ext cx="305026" cy="0"/>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5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Write classes in Java to </a:t>
            </a:r>
            <a:r>
              <a:rPr lang="en-US" sz="2200" dirty="0">
                <a:solidFill>
                  <a:schemeClr val="accent2"/>
                </a:solidFill>
              </a:rPr>
              <a:t>implement</a:t>
            </a:r>
            <a:r>
              <a:rPr lang="en-US" sz="2200" dirty="0"/>
              <a:t> graphs</a:t>
            </a:r>
          </a:p>
          <a:p>
            <a:r>
              <a:rPr lang="en-US" sz="2200" dirty="0"/>
              <a:t>Implement graphs in Java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Implement a method to find the </a:t>
            </a:r>
            <a:r>
              <a:rPr lang="en-US" sz="2200" dirty="0">
                <a:solidFill>
                  <a:schemeClr val="accent6"/>
                </a:solidFill>
              </a:rPr>
              <a:t>neighbors</a:t>
            </a:r>
            <a:r>
              <a:rPr lang="en-US" sz="2200" dirty="0"/>
              <a:t>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also consider the problem of </a:t>
            </a:r>
            <a:r>
              <a:rPr lang="en-US" sz="2200" dirty="0">
                <a:solidFill>
                  <a:srgbClr val="1B8E1D"/>
                </a:solidFill>
              </a:rPr>
              <a:t>computing connected components </a:t>
            </a:r>
            <a:r>
              <a:rPr lang="en-US" sz="2200" dirty="0"/>
              <a:t>and conclude with related problems and applications.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2172-1818-3D49-93A8-4D7B17CD1C9E}"/>
              </a:ext>
            </a:extLst>
          </p:cNvPr>
          <p:cNvSpPr>
            <a:spLocks noGrp="1"/>
          </p:cNvSpPr>
          <p:nvPr>
            <p:ph type="title"/>
          </p:nvPr>
        </p:nvSpPr>
        <p:spPr/>
        <p:txBody>
          <a:bodyPr>
            <a:normAutofit/>
          </a:bodyPr>
          <a:lstStyle/>
          <a:p>
            <a:r>
              <a:rPr lang="en-US" spc="-18" dirty="0">
                <a:latin typeface="Arial"/>
                <a:cs typeface="Arial"/>
              </a:rPr>
              <a:t>Depth-First</a:t>
            </a:r>
            <a:r>
              <a:rPr lang="en-US" spc="70" dirty="0">
                <a:latin typeface="Arial"/>
                <a:cs typeface="Arial"/>
              </a:rPr>
              <a:t> </a:t>
            </a:r>
            <a:r>
              <a:rPr lang="en-US" spc="-4" dirty="0">
                <a:latin typeface="Arial"/>
                <a:cs typeface="Arial"/>
              </a:rPr>
              <a:t>Search For Directed Graph</a:t>
            </a:r>
            <a:endParaRPr lang="en-US" dirty="0"/>
          </a:p>
        </p:txBody>
      </p:sp>
      <p:sp>
        <p:nvSpPr>
          <p:cNvPr id="4" name="Rectangle 3">
            <a:extLst>
              <a:ext uri="{FF2B5EF4-FFF2-40B4-BE49-F238E27FC236}">
                <a16:creationId xmlns:a16="http://schemas.microsoft.com/office/drawing/2014/main" id="{066474A5-0B55-524F-A48F-D0CF18846EC4}"/>
              </a:ext>
            </a:extLst>
          </p:cNvPr>
          <p:cNvSpPr/>
          <p:nvPr/>
        </p:nvSpPr>
        <p:spPr>
          <a:xfrm>
            <a:off x="427838" y="1385990"/>
            <a:ext cx="8258962" cy="369332"/>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Problem: Reachability - </a:t>
            </a:r>
            <a:r>
              <a:rPr lang="en-US" dirty="0">
                <a:latin typeface="Arial" panose="020B0604020202020204" pitchFamily="34" charset="0"/>
                <a:cs typeface="Arial" panose="020B0604020202020204" pitchFamily="34" charset="0"/>
              </a:rPr>
              <a:t>Find all vertices reachable from s along a directed path.</a:t>
            </a:r>
          </a:p>
        </p:txBody>
      </p:sp>
      <p:sp>
        <p:nvSpPr>
          <p:cNvPr id="6" name="object 3">
            <a:extLst>
              <a:ext uri="{FF2B5EF4-FFF2-40B4-BE49-F238E27FC236}">
                <a16:creationId xmlns:a16="http://schemas.microsoft.com/office/drawing/2014/main" id="{FD1085E7-7843-7D4B-9BFB-A819D2E19F72}"/>
              </a:ext>
            </a:extLst>
          </p:cNvPr>
          <p:cNvSpPr/>
          <p:nvPr/>
        </p:nvSpPr>
        <p:spPr>
          <a:xfrm>
            <a:off x="252996" y="1904042"/>
            <a:ext cx="3062670" cy="2745182"/>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406D5272-6061-6544-9BEB-8E5FD364AE32}"/>
              </a:ext>
            </a:extLst>
          </p:cNvPr>
          <p:cNvSpPr/>
          <p:nvPr/>
        </p:nvSpPr>
        <p:spPr>
          <a:xfrm>
            <a:off x="420017" y="2055731"/>
            <a:ext cx="1788302" cy="971800"/>
          </a:xfrm>
          <a:custGeom>
            <a:avLst/>
            <a:gdLst/>
            <a:ahLst/>
            <a:cxnLst/>
            <a:rect l="l" t="t" r="r" b="b"/>
            <a:pathLst>
              <a:path w="4208780" h="2489200">
                <a:moveTo>
                  <a:pt x="1315533" y="38100"/>
                </a:moveTo>
                <a:lnTo>
                  <a:pt x="196100" y="38100"/>
                </a:lnTo>
                <a:lnTo>
                  <a:pt x="170927" y="88900"/>
                </a:lnTo>
                <a:lnTo>
                  <a:pt x="145861" y="127000"/>
                </a:lnTo>
                <a:lnTo>
                  <a:pt x="121357" y="165100"/>
                </a:lnTo>
                <a:lnTo>
                  <a:pt x="97867" y="203200"/>
                </a:lnTo>
                <a:lnTo>
                  <a:pt x="75847" y="228600"/>
                </a:lnTo>
                <a:lnTo>
                  <a:pt x="55750" y="266700"/>
                </a:lnTo>
                <a:lnTo>
                  <a:pt x="38030" y="292100"/>
                </a:lnTo>
                <a:lnTo>
                  <a:pt x="23141" y="330200"/>
                </a:lnTo>
                <a:lnTo>
                  <a:pt x="11537" y="368300"/>
                </a:lnTo>
                <a:lnTo>
                  <a:pt x="3672" y="406400"/>
                </a:lnTo>
                <a:lnTo>
                  <a:pt x="0" y="457200"/>
                </a:lnTo>
                <a:lnTo>
                  <a:pt x="974" y="508000"/>
                </a:lnTo>
                <a:lnTo>
                  <a:pt x="7050" y="558800"/>
                </a:lnTo>
                <a:lnTo>
                  <a:pt x="18681" y="622300"/>
                </a:lnTo>
                <a:lnTo>
                  <a:pt x="44929" y="647700"/>
                </a:lnTo>
                <a:lnTo>
                  <a:pt x="71387" y="685800"/>
                </a:lnTo>
                <a:lnTo>
                  <a:pt x="98894" y="723900"/>
                </a:lnTo>
                <a:lnTo>
                  <a:pt x="128290" y="762000"/>
                </a:lnTo>
                <a:lnTo>
                  <a:pt x="160412" y="800100"/>
                </a:lnTo>
                <a:lnTo>
                  <a:pt x="196100" y="825500"/>
                </a:lnTo>
                <a:lnTo>
                  <a:pt x="337604" y="825500"/>
                </a:lnTo>
                <a:lnTo>
                  <a:pt x="382723" y="838200"/>
                </a:lnTo>
                <a:lnTo>
                  <a:pt x="426338" y="838200"/>
                </a:lnTo>
                <a:lnTo>
                  <a:pt x="468161" y="850900"/>
                </a:lnTo>
                <a:lnTo>
                  <a:pt x="507905" y="863600"/>
                </a:lnTo>
                <a:lnTo>
                  <a:pt x="545282" y="889000"/>
                </a:lnTo>
                <a:lnTo>
                  <a:pt x="580005" y="901700"/>
                </a:lnTo>
                <a:lnTo>
                  <a:pt x="611786" y="927099"/>
                </a:lnTo>
                <a:lnTo>
                  <a:pt x="640337" y="952499"/>
                </a:lnTo>
                <a:lnTo>
                  <a:pt x="665371" y="990599"/>
                </a:lnTo>
                <a:lnTo>
                  <a:pt x="686601" y="1028699"/>
                </a:lnTo>
                <a:lnTo>
                  <a:pt x="703738" y="1066799"/>
                </a:lnTo>
                <a:lnTo>
                  <a:pt x="716495" y="1117599"/>
                </a:lnTo>
                <a:lnTo>
                  <a:pt x="724585" y="1168399"/>
                </a:lnTo>
                <a:lnTo>
                  <a:pt x="728613" y="1219199"/>
                </a:lnTo>
                <a:lnTo>
                  <a:pt x="732470" y="1269999"/>
                </a:lnTo>
                <a:lnTo>
                  <a:pt x="736175" y="1308099"/>
                </a:lnTo>
                <a:lnTo>
                  <a:pt x="739743" y="1358899"/>
                </a:lnTo>
                <a:lnTo>
                  <a:pt x="743193" y="1409699"/>
                </a:lnTo>
                <a:lnTo>
                  <a:pt x="746540" y="1460499"/>
                </a:lnTo>
                <a:lnTo>
                  <a:pt x="749803" y="1511299"/>
                </a:lnTo>
                <a:lnTo>
                  <a:pt x="752997" y="1549399"/>
                </a:lnTo>
                <a:lnTo>
                  <a:pt x="756141" y="1600199"/>
                </a:lnTo>
                <a:lnTo>
                  <a:pt x="762342" y="1701799"/>
                </a:lnTo>
                <a:lnTo>
                  <a:pt x="763970" y="1752599"/>
                </a:lnTo>
                <a:lnTo>
                  <a:pt x="765664" y="1803399"/>
                </a:lnTo>
                <a:lnTo>
                  <a:pt x="767490" y="1854199"/>
                </a:lnTo>
                <a:lnTo>
                  <a:pt x="769515" y="1904999"/>
                </a:lnTo>
                <a:lnTo>
                  <a:pt x="771804" y="1955799"/>
                </a:lnTo>
                <a:lnTo>
                  <a:pt x="774425" y="2006599"/>
                </a:lnTo>
                <a:lnTo>
                  <a:pt x="777443" y="2057399"/>
                </a:lnTo>
                <a:lnTo>
                  <a:pt x="789459" y="2095499"/>
                </a:lnTo>
                <a:lnTo>
                  <a:pt x="796585" y="2146299"/>
                </a:lnTo>
                <a:lnTo>
                  <a:pt x="802988" y="2209799"/>
                </a:lnTo>
                <a:lnTo>
                  <a:pt x="812834" y="2260599"/>
                </a:lnTo>
                <a:lnTo>
                  <a:pt x="830287" y="2298699"/>
                </a:lnTo>
                <a:lnTo>
                  <a:pt x="847752" y="2324099"/>
                </a:lnTo>
                <a:lnTo>
                  <a:pt x="858428" y="2324099"/>
                </a:lnTo>
                <a:lnTo>
                  <a:pt x="868045" y="2336799"/>
                </a:lnTo>
                <a:lnTo>
                  <a:pt x="872524" y="2349499"/>
                </a:lnTo>
                <a:lnTo>
                  <a:pt x="878658" y="2374899"/>
                </a:lnTo>
                <a:lnTo>
                  <a:pt x="883145" y="2387599"/>
                </a:lnTo>
                <a:lnTo>
                  <a:pt x="910827" y="2412999"/>
                </a:lnTo>
                <a:lnTo>
                  <a:pt x="929779" y="2438399"/>
                </a:lnTo>
                <a:lnTo>
                  <a:pt x="942690" y="2451099"/>
                </a:lnTo>
                <a:lnTo>
                  <a:pt x="952250" y="2463799"/>
                </a:lnTo>
                <a:lnTo>
                  <a:pt x="961146" y="2476499"/>
                </a:lnTo>
                <a:lnTo>
                  <a:pt x="1010740" y="2476499"/>
                </a:lnTo>
                <a:lnTo>
                  <a:pt x="1043868" y="2489199"/>
                </a:lnTo>
                <a:lnTo>
                  <a:pt x="1151153" y="2489199"/>
                </a:lnTo>
                <a:lnTo>
                  <a:pt x="1190497" y="2476499"/>
                </a:lnTo>
                <a:lnTo>
                  <a:pt x="1225238" y="2463799"/>
                </a:lnTo>
                <a:lnTo>
                  <a:pt x="1257856" y="2451099"/>
                </a:lnTo>
                <a:lnTo>
                  <a:pt x="1290828" y="2425699"/>
                </a:lnTo>
                <a:lnTo>
                  <a:pt x="1335245" y="2412999"/>
                </a:lnTo>
                <a:lnTo>
                  <a:pt x="1368688" y="2387599"/>
                </a:lnTo>
                <a:lnTo>
                  <a:pt x="1394344" y="2362199"/>
                </a:lnTo>
                <a:lnTo>
                  <a:pt x="1415402" y="2324099"/>
                </a:lnTo>
                <a:lnTo>
                  <a:pt x="1455658" y="2285999"/>
                </a:lnTo>
                <a:lnTo>
                  <a:pt x="1484680" y="2247899"/>
                </a:lnTo>
                <a:lnTo>
                  <a:pt x="1507542" y="2209799"/>
                </a:lnTo>
                <a:lnTo>
                  <a:pt x="1529317" y="2171699"/>
                </a:lnTo>
                <a:lnTo>
                  <a:pt x="1555076" y="2120899"/>
                </a:lnTo>
                <a:lnTo>
                  <a:pt x="1578590" y="2095499"/>
                </a:lnTo>
                <a:lnTo>
                  <a:pt x="1593701" y="2070099"/>
                </a:lnTo>
                <a:lnTo>
                  <a:pt x="1602198" y="2057399"/>
                </a:lnTo>
                <a:lnTo>
                  <a:pt x="1614492" y="2057399"/>
                </a:lnTo>
                <a:lnTo>
                  <a:pt x="1626793" y="2019299"/>
                </a:lnTo>
                <a:lnTo>
                  <a:pt x="1660002" y="1981199"/>
                </a:lnTo>
                <a:lnTo>
                  <a:pt x="1677285" y="1943099"/>
                </a:lnTo>
                <a:lnTo>
                  <a:pt x="1691030" y="1904999"/>
                </a:lnTo>
                <a:lnTo>
                  <a:pt x="1713623" y="1866899"/>
                </a:lnTo>
                <a:lnTo>
                  <a:pt x="1731964" y="1828799"/>
                </a:lnTo>
                <a:lnTo>
                  <a:pt x="1742910" y="1816099"/>
                </a:lnTo>
                <a:lnTo>
                  <a:pt x="1753421" y="1816099"/>
                </a:lnTo>
                <a:lnTo>
                  <a:pt x="1755958" y="1803399"/>
                </a:lnTo>
                <a:lnTo>
                  <a:pt x="1766468" y="1765299"/>
                </a:lnTo>
                <a:lnTo>
                  <a:pt x="1797080" y="1739899"/>
                </a:lnTo>
                <a:lnTo>
                  <a:pt x="1821678" y="1714499"/>
                </a:lnTo>
                <a:lnTo>
                  <a:pt x="1849814" y="1689099"/>
                </a:lnTo>
                <a:lnTo>
                  <a:pt x="1891042" y="1663699"/>
                </a:lnTo>
                <a:lnTo>
                  <a:pt x="2201666" y="1663699"/>
                </a:lnTo>
                <a:lnTo>
                  <a:pt x="2305208" y="1650999"/>
                </a:lnTo>
                <a:lnTo>
                  <a:pt x="3392312" y="1650999"/>
                </a:lnTo>
                <a:lnTo>
                  <a:pt x="3488053" y="1625599"/>
                </a:lnTo>
                <a:lnTo>
                  <a:pt x="3533140" y="1612899"/>
                </a:lnTo>
                <a:lnTo>
                  <a:pt x="3576361" y="1600199"/>
                </a:lnTo>
                <a:lnTo>
                  <a:pt x="3622172" y="1574799"/>
                </a:lnTo>
                <a:lnTo>
                  <a:pt x="3669960" y="1549399"/>
                </a:lnTo>
                <a:lnTo>
                  <a:pt x="3819084" y="1473199"/>
                </a:lnTo>
                <a:lnTo>
                  <a:pt x="3868675" y="1435099"/>
                </a:lnTo>
                <a:lnTo>
                  <a:pt x="3917189" y="1409699"/>
                </a:lnTo>
                <a:lnTo>
                  <a:pt x="3964016" y="1371599"/>
                </a:lnTo>
                <a:lnTo>
                  <a:pt x="4008544" y="1333499"/>
                </a:lnTo>
                <a:lnTo>
                  <a:pt x="4050164" y="1308099"/>
                </a:lnTo>
                <a:lnTo>
                  <a:pt x="4088263" y="1269999"/>
                </a:lnTo>
                <a:lnTo>
                  <a:pt x="4122230" y="1244599"/>
                </a:lnTo>
                <a:lnTo>
                  <a:pt x="4151456" y="1206499"/>
                </a:lnTo>
                <a:lnTo>
                  <a:pt x="4175329" y="1181099"/>
                </a:lnTo>
                <a:lnTo>
                  <a:pt x="4193237" y="1155699"/>
                </a:lnTo>
                <a:lnTo>
                  <a:pt x="4204571" y="1130299"/>
                </a:lnTo>
                <a:lnTo>
                  <a:pt x="4208720" y="1104899"/>
                </a:lnTo>
                <a:lnTo>
                  <a:pt x="4205071" y="1079499"/>
                </a:lnTo>
                <a:lnTo>
                  <a:pt x="4200834" y="1066799"/>
                </a:lnTo>
                <a:lnTo>
                  <a:pt x="4197141" y="1028699"/>
                </a:lnTo>
                <a:lnTo>
                  <a:pt x="4193930" y="990599"/>
                </a:lnTo>
                <a:lnTo>
                  <a:pt x="4191142" y="927099"/>
                </a:lnTo>
                <a:lnTo>
                  <a:pt x="4188717" y="876300"/>
                </a:lnTo>
                <a:lnTo>
                  <a:pt x="4186593" y="812800"/>
                </a:lnTo>
                <a:lnTo>
                  <a:pt x="4184711" y="749300"/>
                </a:lnTo>
                <a:lnTo>
                  <a:pt x="4183010" y="673100"/>
                </a:lnTo>
                <a:lnTo>
                  <a:pt x="4179909" y="546100"/>
                </a:lnTo>
                <a:lnTo>
                  <a:pt x="4178389" y="495300"/>
                </a:lnTo>
                <a:lnTo>
                  <a:pt x="4176808" y="444500"/>
                </a:lnTo>
                <a:lnTo>
                  <a:pt x="4175106" y="393700"/>
                </a:lnTo>
                <a:lnTo>
                  <a:pt x="4173223" y="355600"/>
                </a:lnTo>
                <a:lnTo>
                  <a:pt x="4151559" y="317500"/>
                </a:lnTo>
                <a:lnTo>
                  <a:pt x="4120514" y="292100"/>
                </a:lnTo>
                <a:lnTo>
                  <a:pt x="4080128" y="266700"/>
                </a:lnTo>
                <a:lnTo>
                  <a:pt x="4032567" y="241300"/>
                </a:lnTo>
                <a:lnTo>
                  <a:pt x="3979995" y="215900"/>
                </a:lnTo>
                <a:lnTo>
                  <a:pt x="3813867" y="139700"/>
                </a:lnTo>
                <a:lnTo>
                  <a:pt x="3796879" y="127000"/>
                </a:lnTo>
                <a:lnTo>
                  <a:pt x="2974591" y="127000"/>
                </a:lnTo>
                <a:lnTo>
                  <a:pt x="2925495" y="114300"/>
                </a:lnTo>
                <a:lnTo>
                  <a:pt x="2806646" y="114300"/>
                </a:lnTo>
                <a:lnTo>
                  <a:pt x="2742293" y="101600"/>
                </a:lnTo>
                <a:lnTo>
                  <a:pt x="2617232" y="101600"/>
                </a:lnTo>
                <a:lnTo>
                  <a:pt x="2561923" y="88900"/>
                </a:lnTo>
                <a:lnTo>
                  <a:pt x="2515029" y="88900"/>
                </a:lnTo>
                <a:lnTo>
                  <a:pt x="2479249" y="76200"/>
                </a:lnTo>
                <a:lnTo>
                  <a:pt x="2099568" y="76200"/>
                </a:lnTo>
                <a:lnTo>
                  <a:pt x="2047535" y="63500"/>
                </a:lnTo>
                <a:lnTo>
                  <a:pt x="1679090" y="63500"/>
                </a:lnTo>
                <a:lnTo>
                  <a:pt x="1607921" y="50800"/>
                </a:lnTo>
                <a:lnTo>
                  <a:pt x="1338774" y="50800"/>
                </a:lnTo>
                <a:lnTo>
                  <a:pt x="1315533" y="38100"/>
                </a:lnTo>
                <a:close/>
              </a:path>
              <a:path w="4208780" h="2489200">
                <a:moveTo>
                  <a:pt x="1614492" y="2057399"/>
                </a:moveTo>
                <a:lnTo>
                  <a:pt x="1605871" y="2057399"/>
                </a:lnTo>
                <a:lnTo>
                  <a:pt x="1606508" y="2070099"/>
                </a:lnTo>
                <a:lnTo>
                  <a:pt x="1608102" y="2070099"/>
                </a:lnTo>
                <a:lnTo>
                  <a:pt x="1614492" y="2057399"/>
                </a:lnTo>
                <a:close/>
              </a:path>
              <a:path w="4208780" h="2489200">
                <a:moveTo>
                  <a:pt x="1753421" y="1816099"/>
                </a:moveTo>
                <a:lnTo>
                  <a:pt x="1749953" y="1816099"/>
                </a:lnTo>
                <a:lnTo>
                  <a:pt x="1749715" y="1828799"/>
                </a:lnTo>
                <a:lnTo>
                  <a:pt x="1750885" y="1828799"/>
                </a:lnTo>
                <a:lnTo>
                  <a:pt x="1753421" y="1816099"/>
                </a:lnTo>
                <a:close/>
              </a:path>
              <a:path w="4208780" h="2489200">
                <a:moveTo>
                  <a:pt x="3342123" y="1650999"/>
                </a:moveTo>
                <a:lnTo>
                  <a:pt x="2862812" y="1650999"/>
                </a:lnTo>
                <a:lnTo>
                  <a:pt x="2915727" y="1663699"/>
                </a:lnTo>
                <a:lnTo>
                  <a:pt x="3290699" y="1663699"/>
                </a:lnTo>
                <a:lnTo>
                  <a:pt x="3342123" y="1650999"/>
                </a:lnTo>
                <a:close/>
              </a:path>
              <a:path w="4208780" h="2489200">
                <a:moveTo>
                  <a:pt x="3638842" y="0"/>
                </a:moveTo>
                <a:lnTo>
                  <a:pt x="3550896" y="25400"/>
                </a:lnTo>
                <a:lnTo>
                  <a:pt x="3354303" y="63500"/>
                </a:lnTo>
                <a:lnTo>
                  <a:pt x="3149925" y="114300"/>
                </a:lnTo>
                <a:lnTo>
                  <a:pt x="3038627" y="127000"/>
                </a:lnTo>
                <a:lnTo>
                  <a:pt x="3796879" y="127000"/>
                </a:lnTo>
                <a:lnTo>
                  <a:pt x="3762903" y="101600"/>
                </a:lnTo>
                <a:lnTo>
                  <a:pt x="3717753" y="76200"/>
                </a:lnTo>
                <a:lnTo>
                  <a:pt x="3680583" y="50800"/>
                </a:lnTo>
                <a:lnTo>
                  <a:pt x="3653558" y="25400"/>
                </a:lnTo>
                <a:lnTo>
                  <a:pt x="3638842" y="0"/>
                </a:lnTo>
                <a:close/>
              </a:path>
            </a:pathLst>
          </a:custGeom>
          <a:solidFill>
            <a:srgbClr val="0048AA">
              <a:alpha val="25000"/>
            </a:srgbClr>
          </a:solidFill>
        </p:spPr>
        <p:txBody>
          <a:bodyPr wrap="square" lIns="0" tIns="0" rIns="0" bIns="0" rtlCol="0"/>
          <a:lstStyle/>
          <a:p>
            <a:endParaRPr sz="1266"/>
          </a:p>
        </p:txBody>
      </p:sp>
      <p:sp>
        <p:nvSpPr>
          <p:cNvPr id="8" name="TextBox 7">
            <a:extLst>
              <a:ext uri="{FF2B5EF4-FFF2-40B4-BE49-F238E27FC236}">
                <a16:creationId xmlns:a16="http://schemas.microsoft.com/office/drawing/2014/main" id="{3B413B9B-A82E-FB41-B175-C5827BFEA72E}"/>
              </a:ext>
            </a:extLst>
          </p:cNvPr>
          <p:cNvSpPr txBox="1"/>
          <p:nvPr/>
        </p:nvSpPr>
        <p:spPr>
          <a:xfrm>
            <a:off x="158302" y="1877580"/>
            <a:ext cx="274434" cy="369332"/>
          </a:xfrm>
          <a:prstGeom prst="rect">
            <a:avLst/>
          </a:prstGeom>
          <a:noFill/>
        </p:spPr>
        <p:txBody>
          <a:bodyPr wrap="none" rtlCol="0">
            <a:spAutoFit/>
          </a:bodyPr>
          <a:lstStyle/>
          <a:p>
            <a:r>
              <a:rPr lang="en-US" dirty="0"/>
              <a:t>s</a:t>
            </a:r>
          </a:p>
        </p:txBody>
      </p:sp>
      <p:sp>
        <p:nvSpPr>
          <p:cNvPr id="9" name="TextBox 8">
            <a:extLst>
              <a:ext uri="{FF2B5EF4-FFF2-40B4-BE49-F238E27FC236}">
                <a16:creationId xmlns:a16="http://schemas.microsoft.com/office/drawing/2014/main" id="{6F592555-6D7A-1C47-90A0-D12386C871EE}"/>
              </a:ext>
            </a:extLst>
          </p:cNvPr>
          <p:cNvSpPr txBox="1"/>
          <p:nvPr/>
        </p:nvSpPr>
        <p:spPr>
          <a:xfrm>
            <a:off x="3467943" y="1877580"/>
            <a:ext cx="5240537" cy="785343"/>
          </a:xfrm>
          <a:prstGeom prst="rect">
            <a:avLst/>
          </a:prstGeom>
          <a:noFill/>
        </p:spPr>
        <p:txBody>
          <a:bodyPr wrap="none" rtlCol="0">
            <a:spAutoFit/>
          </a:bodyPr>
          <a:lstStyle/>
          <a:p>
            <a:pPr marL="285750" indent="-285750">
              <a:lnSpc>
                <a:spcPct val="150000"/>
              </a:lnSpc>
              <a:buClr>
                <a:schemeClr val="accent1"/>
              </a:buClr>
              <a:buFont typeface="Wingdings" pitchFamily="2" charset="2"/>
              <a:buChar char="§"/>
            </a:pPr>
            <a:r>
              <a:rPr lang="en-US" sz="1600" dirty="0">
                <a:solidFill>
                  <a:schemeClr val="accent6"/>
                </a:solidFill>
                <a:latin typeface="Arial" panose="020B0604020202020204" pitchFamily="34" charset="0"/>
                <a:cs typeface="Arial" panose="020B0604020202020204" pitchFamily="34" charset="0"/>
              </a:rPr>
              <a:t>Same method as for undirected graphs.</a:t>
            </a:r>
          </a:p>
          <a:p>
            <a:pPr marL="285750" indent="-285750">
              <a:lnSpc>
                <a:spcPct val="150000"/>
              </a:lnSpc>
              <a:buClr>
                <a:schemeClr val="accent1"/>
              </a:buClr>
              <a:buFont typeface="Wingdings" pitchFamily="2" charset="2"/>
              <a:buChar char="§"/>
            </a:pPr>
            <a:r>
              <a:rPr lang="en-US" sz="1600" dirty="0">
                <a:solidFill>
                  <a:schemeClr val="accent6"/>
                </a:solidFill>
                <a:latin typeface="Arial" panose="020B0604020202020204" pitchFamily="34" charset="0"/>
                <a:cs typeface="Arial" panose="020B0604020202020204" pitchFamily="34" charset="0"/>
              </a:rPr>
              <a:t>Code for directed graphs identical to undirected one.</a:t>
            </a:r>
          </a:p>
        </p:txBody>
      </p:sp>
      <p:sp>
        <p:nvSpPr>
          <p:cNvPr id="33" name="object 3">
            <a:extLst>
              <a:ext uri="{FF2B5EF4-FFF2-40B4-BE49-F238E27FC236}">
                <a16:creationId xmlns:a16="http://schemas.microsoft.com/office/drawing/2014/main" id="{A01A77F8-D93F-7C4F-9714-FD50ACBD2488}"/>
              </a:ext>
            </a:extLst>
          </p:cNvPr>
          <p:cNvSpPr/>
          <p:nvPr/>
        </p:nvSpPr>
        <p:spPr>
          <a:xfrm>
            <a:off x="3315666" y="2829417"/>
            <a:ext cx="4786313" cy="3937054"/>
          </a:xfrm>
          <a:custGeom>
            <a:avLst/>
            <a:gdLst/>
            <a:ahLst/>
            <a:cxnLst/>
            <a:rect l="l" t="t" r="r" b="b"/>
            <a:pathLst>
              <a:path w="6807200" h="7320280">
                <a:moveTo>
                  <a:pt x="0" y="0"/>
                </a:moveTo>
                <a:lnTo>
                  <a:pt x="6806844" y="0"/>
                </a:lnTo>
                <a:lnTo>
                  <a:pt x="6806844" y="7320240"/>
                </a:lnTo>
                <a:lnTo>
                  <a:pt x="0" y="7320240"/>
                </a:lnTo>
                <a:lnTo>
                  <a:pt x="0" y="0"/>
                </a:lnTo>
                <a:close/>
              </a:path>
            </a:pathLst>
          </a:custGeom>
          <a:solidFill>
            <a:srgbClr val="CCDAEE"/>
          </a:solidFill>
        </p:spPr>
        <p:txBody>
          <a:bodyPr wrap="square" lIns="0" tIns="0" rIns="0" bIns="0" rtlCol="0"/>
          <a:lstStyle/>
          <a:p>
            <a:endParaRPr sz="1266"/>
          </a:p>
        </p:txBody>
      </p:sp>
      <p:sp>
        <p:nvSpPr>
          <p:cNvPr id="34" name="object 5">
            <a:extLst>
              <a:ext uri="{FF2B5EF4-FFF2-40B4-BE49-F238E27FC236}">
                <a16:creationId xmlns:a16="http://schemas.microsoft.com/office/drawing/2014/main" id="{2F74D0EB-10A4-0B47-AF2C-4E185BC85DD0}"/>
              </a:ext>
            </a:extLst>
          </p:cNvPr>
          <p:cNvSpPr txBox="1"/>
          <p:nvPr/>
        </p:nvSpPr>
        <p:spPr>
          <a:xfrm>
            <a:off x="3467944" y="3167947"/>
            <a:ext cx="4299645" cy="297589"/>
          </a:xfrm>
          <a:prstGeom prst="rect">
            <a:avLst/>
          </a:prstGeom>
          <a:solidFill>
            <a:srgbClr val="FFFFFF"/>
          </a:solidFill>
        </p:spPr>
        <p:txBody>
          <a:bodyPr vert="horz" wrap="square" lIns="0" tIns="101798" rIns="0" bIns="0" rtlCol="0">
            <a:spAutoFit/>
          </a:bodyPr>
          <a:lstStyle/>
          <a:p>
            <a:pPr marL="145549">
              <a:spcBef>
                <a:spcPts val="802"/>
              </a:spcBef>
              <a:tabLst>
                <a:tab pos="919725" algn="l"/>
                <a:tab pos="1887222" algn="l"/>
              </a:tabLst>
            </a:pPr>
            <a:r>
              <a:rPr sz="1266" spc="-4" dirty="0">
                <a:latin typeface="DejaVu Sans Mono"/>
                <a:cs typeface="DejaVu Sans Mono"/>
              </a:rPr>
              <a:t>private</a:t>
            </a:r>
            <a:r>
              <a:rPr lang="en-US" sz="1266" spc="-4" dirty="0">
                <a:latin typeface="DejaVu Sans Mono"/>
                <a:cs typeface="DejaVu Sans Mono"/>
              </a:rPr>
              <a:t>	</a:t>
            </a:r>
            <a:r>
              <a:rPr sz="1266" spc="-4" dirty="0" err="1">
                <a:latin typeface="DejaVu Sans Mono"/>
                <a:cs typeface="DejaVu Sans Mono"/>
              </a:rPr>
              <a:t>boolean</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marked;</a:t>
            </a:r>
            <a:endParaRPr sz="1266" dirty="0">
              <a:latin typeface="DejaVu Sans Mono"/>
              <a:cs typeface="DejaVu Sans Mono"/>
            </a:endParaRPr>
          </a:p>
        </p:txBody>
      </p:sp>
      <p:sp>
        <p:nvSpPr>
          <p:cNvPr id="35" name="object 6">
            <a:extLst>
              <a:ext uri="{FF2B5EF4-FFF2-40B4-BE49-F238E27FC236}">
                <a16:creationId xmlns:a16="http://schemas.microsoft.com/office/drawing/2014/main" id="{B0976A06-E9FA-8143-B539-8DC7852B29A0}"/>
              </a:ext>
            </a:extLst>
          </p:cNvPr>
          <p:cNvSpPr txBox="1"/>
          <p:nvPr/>
        </p:nvSpPr>
        <p:spPr>
          <a:xfrm>
            <a:off x="3453202" y="3534754"/>
            <a:ext cx="4299645" cy="885509"/>
          </a:xfrm>
          <a:prstGeom prst="rect">
            <a:avLst/>
          </a:prstGeom>
          <a:solidFill>
            <a:srgbClr val="FFFFFF"/>
          </a:solidFill>
        </p:spPr>
        <p:txBody>
          <a:bodyPr vert="horz" wrap="square" lIns="0" tIns="102245" rIns="0" bIns="0" rtlCol="0">
            <a:spAutoFit/>
          </a:bodyPr>
          <a:lstStyle/>
          <a:p>
            <a:pPr marL="145549">
              <a:lnSpc>
                <a:spcPts val="1498"/>
              </a:lnSpc>
              <a:spcBef>
                <a:spcPts val="805"/>
              </a:spcBef>
              <a:tabLst>
                <a:tab pos="822841" algn="l"/>
                <a:tab pos="2758282" algn="l"/>
                <a:tab pos="3048487" algn="l"/>
                <a:tab pos="3435575" algn="l"/>
              </a:tabLst>
            </a:pPr>
            <a:r>
              <a:rPr sz="1266" spc="-4" dirty="0">
                <a:latin typeface="DejaVu Sans Mono"/>
                <a:cs typeface="DejaVu Sans Mono"/>
              </a:rPr>
              <a:t>public</a:t>
            </a:r>
            <a:r>
              <a:rPr lang="en-US" sz="1266" spc="-4" dirty="0">
                <a:latin typeface="DejaVu Sans Mono"/>
                <a:cs typeface="DejaVu Sans Mono"/>
              </a:rPr>
              <a:t>	</a:t>
            </a:r>
            <a:r>
              <a:rPr sz="1266" spc="-4" dirty="0" err="1">
                <a:solidFill>
                  <a:srgbClr val="A34431"/>
                </a:solidFill>
                <a:latin typeface="DejaVu Sans Mono"/>
                <a:cs typeface="DejaVu Sans Mono"/>
              </a:rPr>
              <a:t>DirectedDFS</a:t>
            </a:r>
            <a:r>
              <a:rPr sz="1266" spc="-4" dirty="0">
                <a:latin typeface="DejaVu Sans Mono"/>
                <a:cs typeface="DejaVu Sans Mono"/>
              </a:rPr>
              <a:t>(</a:t>
            </a:r>
            <a:r>
              <a:rPr sz="1266" spc="-4" dirty="0">
                <a:solidFill>
                  <a:srgbClr val="A34431"/>
                </a:solidFill>
                <a:latin typeface="DejaVu Sans Mono"/>
                <a:cs typeface="DejaVu Sans Mono"/>
              </a:rPr>
              <a:t>Digraph	</a:t>
            </a:r>
            <a:r>
              <a:rPr sz="1266" spc="-4" dirty="0">
                <a:latin typeface="DejaVu Sans Mono"/>
                <a:cs typeface="DejaVu Sans Mono"/>
              </a:rPr>
              <a:t>G,	int	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339316" marR="1244754">
              <a:lnSpc>
                <a:spcPts val="1477"/>
              </a:lnSpc>
              <a:spcBef>
                <a:spcPts val="63"/>
              </a:spcBef>
              <a:tabLst>
                <a:tab pos="1016609" algn="l"/>
                <a:tab pos="1209930" algn="l"/>
                <a:tab pos="1597018" algn="l"/>
              </a:tabLst>
            </a:pPr>
            <a:r>
              <a:rPr sz="1266" spc="-4" dirty="0">
                <a:latin typeface="DejaVu Sans Mono"/>
                <a:cs typeface="DejaVu Sans Mono"/>
              </a:rPr>
              <a:t>marked	=	new	boolean[G.V()];  dfs(G,	s);</a:t>
            </a:r>
            <a:endParaRPr sz="1266" dirty="0">
              <a:latin typeface="DejaVu Sans Mono"/>
              <a:cs typeface="DejaVu Sans Mono"/>
            </a:endParaRPr>
          </a:p>
          <a:p>
            <a:pPr marL="145549">
              <a:lnSpc>
                <a:spcPts val="1505"/>
              </a:lnSpc>
            </a:pPr>
            <a:r>
              <a:rPr sz="1266" spc="-4" dirty="0">
                <a:latin typeface="DejaVu Sans Mono"/>
                <a:cs typeface="DejaVu Sans Mono"/>
              </a:rPr>
              <a:t>}</a:t>
            </a:r>
            <a:endParaRPr sz="1266" dirty="0">
              <a:latin typeface="DejaVu Sans Mono"/>
              <a:cs typeface="DejaVu Sans Mono"/>
            </a:endParaRPr>
          </a:p>
        </p:txBody>
      </p:sp>
      <p:sp>
        <p:nvSpPr>
          <p:cNvPr id="36" name="object 7">
            <a:extLst>
              <a:ext uri="{FF2B5EF4-FFF2-40B4-BE49-F238E27FC236}">
                <a16:creationId xmlns:a16="http://schemas.microsoft.com/office/drawing/2014/main" id="{877C8D33-9B46-FE40-92D9-6F17C80F794D}"/>
              </a:ext>
            </a:extLst>
          </p:cNvPr>
          <p:cNvSpPr txBox="1"/>
          <p:nvPr/>
        </p:nvSpPr>
        <p:spPr>
          <a:xfrm>
            <a:off x="3467943" y="4524705"/>
            <a:ext cx="4299645" cy="1253981"/>
          </a:xfrm>
          <a:prstGeom prst="rect">
            <a:avLst/>
          </a:prstGeom>
          <a:solidFill>
            <a:srgbClr val="FFFFFF"/>
          </a:solidFill>
        </p:spPr>
        <p:txBody>
          <a:bodyPr vert="horz" wrap="square" lIns="0" tIns="96441" rIns="0" bIns="0" rtlCol="0">
            <a:spAutoFit/>
          </a:bodyPr>
          <a:lstStyle/>
          <a:p>
            <a:pPr marL="145549">
              <a:spcBef>
                <a:spcPts val="759"/>
              </a:spcBef>
              <a:tabLst>
                <a:tab pos="919725" algn="l"/>
                <a:tab pos="1403696" algn="l"/>
                <a:tab pos="2564515" algn="l"/>
                <a:tab pos="2855166" algn="l"/>
                <a:tab pos="3241808" algn="l"/>
              </a:tabLst>
            </a:pPr>
            <a:r>
              <a:rPr sz="1266" spc="-4" dirty="0">
                <a:latin typeface="DejaVu Sans Mono"/>
                <a:cs typeface="DejaVu Sans Mono"/>
              </a:rPr>
              <a:t>private</a:t>
            </a:r>
            <a:r>
              <a:rPr lang="en-US" sz="1266" spc="-4" dirty="0">
                <a:latin typeface="DejaVu Sans Mono"/>
                <a:cs typeface="DejaVu Sans Mono"/>
              </a:rPr>
              <a:t>	</a:t>
            </a:r>
            <a:r>
              <a:rPr sz="1266" spc="-4" dirty="0">
                <a:latin typeface="DejaVu Sans Mono"/>
                <a:cs typeface="DejaVu Sans Mono"/>
              </a:rPr>
              <a:t>void</a:t>
            </a:r>
            <a:r>
              <a:rPr lang="en-US" sz="1266" spc="-4" dirty="0">
                <a:latin typeface="DejaVu Sans Mono"/>
                <a:cs typeface="DejaVu Sans Mono"/>
              </a:rPr>
              <a:t>	</a:t>
            </a:r>
            <a:r>
              <a:rPr sz="1266" spc="-4" dirty="0" err="1">
                <a:latin typeface="DejaVu Sans Mono"/>
                <a:cs typeface="DejaVu Sans Mono"/>
              </a:rPr>
              <a:t>dfs</a:t>
            </a:r>
            <a:r>
              <a:rPr sz="1266" spc="-4" dirty="0">
                <a:latin typeface="DejaVu Sans Mono"/>
                <a:cs typeface="DejaVu Sans Mono"/>
              </a:rPr>
              <a:t>(</a:t>
            </a:r>
            <a:r>
              <a:rPr sz="1266" spc="-4" dirty="0">
                <a:solidFill>
                  <a:srgbClr val="A34431"/>
                </a:solidFill>
                <a:latin typeface="DejaVu Sans Mono"/>
                <a:cs typeface="DejaVu Sans Mono"/>
              </a:rPr>
              <a:t>Digraph</a:t>
            </a:r>
            <a:r>
              <a:rPr lang="en-US" sz="1266" spc="-4" dirty="0">
                <a:solidFill>
                  <a:srgbClr val="A34431"/>
                </a:solidFill>
                <a:latin typeface="DejaVu Sans Mono"/>
                <a:cs typeface="DejaVu Sans Mono"/>
              </a:rPr>
              <a:t> </a:t>
            </a:r>
            <a:r>
              <a:rPr sz="1266" spc="-4" dirty="0">
                <a:latin typeface="DejaVu Sans Mono"/>
                <a:cs typeface="DejaVu Sans Mono"/>
              </a:rPr>
              <a:t>G,	</a:t>
            </a:r>
            <a:r>
              <a:rPr sz="1266" spc="-4" dirty="0" err="1">
                <a:latin typeface="DejaVu Sans Mono"/>
                <a:cs typeface="DejaVu Sans Mono"/>
              </a:rPr>
              <a:t>int</a:t>
            </a:r>
            <a:r>
              <a:rPr lang="en-US" sz="1266" spc="-4" dirty="0">
                <a:latin typeface="DejaVu Sans Mono"/>
                <a:cs typeface="DejaVu Sans Mono"/>
              </a:rPr>
              <a:t> </a:t>
            </a:r>
            <a:r>
              <a:rPr sz="1266" spc="-4" dirty="0">
                <a:latin typeface="DejaVu Sans Mono"/>
                <a:cs typeface="DejaVu Sans Mono"/>
              </a:rPr>
              <a:t>v)</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339316">
              <a:lnSpc>
                <a:spcPts val="1477"/>
              </a:lnSpc>
              <a:tabLst>
                <a:tab pos="1306813" algn="l"/>
                <a:tab pos="1500134" algn="l"/>
              </a:tabLst>
            </a:pPr>
            <a:r>
              <a:rPr sz="1266" spc="-4" dirty="0">
                <a:latin typeface="DejaVu Sans Mono"/>
                <a:cs typeface="DejaVu Sans Mono"/>
              </a:rPr>
              <a:t>marked[v]	=	true;</a:t>
            </a:r>
            <a:endParaRPr sz="1266" dirty="0">
              <a:latin typeface="DejaVu Sans Mono"/>
              <a:cs typeface="DejaVu Sans Mono"/>
            </a:endParaRPr>
          </a:p>
          <a:p>
            <a:pPr marL="339316">
              <a:lnSpc>
                <a:spcPts val="1477"/>
              </a:lnSpc>
              <a:tabLst>
                <a:tab pos="726404" algn="l"/>
                <a:tab pos="1209930" algn="l"/>
                <a:tab pos="1403696" algn="l"/>
                <a:tab pos="1597018" algn="l"/>
              </a:tabLst>
            </a:pPr>
            <a:r>
              <a:rPr sz="1266" spc="-4" dirty="0">
                <a:latin typeface="DejaVu Sans Mono"/>
                <a:cs typeface="DejaVu Sans Mono"/>
              </a:rPr>
              <a:t>for	(int	w	:	G.adj(v))</a:t>
            </a:r>
            <a:endParaRPr sz="1266" dirty="0">
              <a:latin typeface="DejaVu Sans Mono"/>
              <a:cs typeface="DejaVu Sans Mono"/>
            </a:endParaRPr>
          </a:p>
          <a:p>
            <a:pPr marL="629521">
              <a:lnSpc>
                <a:spcPts val="1498"/>
              </a:lnSpc>
              <a:tabLst>
                <a:tab pos="919725" algn="l"/>
              </a:tabLst>
            </a:pPr>
            <a:r>
              <a:rPr sz="1266" spc="-4" dirty="0">
                <a:latin typeface="DejaVu Sans Mono"/>
                <a:cs typeface="DejaVu Sans Mono"/>
              </a:rPr>
              <a:t>if	(!marked[w])</a:t>
            </a:r>
            <a:endParaRPr sz="1266" dirty="0">
              <a:latin typeface="DejaVu Sans Mono"/>
              <a:cs typeface="DejaVu Sans Mono"/>
            </a:endParaRPr>
          </a:p>
          <a:p>
            <a:pPr marR="1485847" algn="ctr">
              <a:lnSpc>
                <a:spcPts val="1498"/>
              </a:lnSpc>
              <a:spcBef>
                <a:spcPts val="28"/>
              </a:spcBef>
              <a:tabLst>
                <a:tab pos="676846" algn="l"/>
              </a:tabLst>
            </a:pPr>
            <a:r>
              <a:rPr sz="1266" spc="-4" dirty="0">
                <a:latin typeface="DejaVu Sans Mono"/>
                <a:cs typeface="DejaVu Sans Mono"/>
              </a:rPr>
              <a:t>dfs(G,	w);</a:t>
            </a:r>
            <a:endParaRPr sz="1266" dirty="0">
              <a:latin typeface="DejaVu Sans Mono"/>
              <a:cs typeface="DejaVu Sans Mono"/>
            </a:endParaRPr>
          </a:p>
          <a:p>
            <a:pPr marL="145549">
              <a:lnSpc>
                <a:spcPts val="1498"/>
              </a:lnSpc>
            </a:pPr>
            <a:r>
              <a:rPr sz="1266" spc="-4" dirty="0">
                <a:latin typeface="DejaVu Sans Mono"/>
                <a:cs typeface="DejaVu Sans Mono"/>
              </a:rPr>
              <a:t>}</a:t>
            </a:r>
            <a:endParaRPr sz="1266" dirty="0">
              <a:latin typeface="DejaVu Sans Mono"/>
              <a:cs typeface="DejaVu Sans Mono"/>
            </a:endParaRPr>
          </a:p>
        </p:txBody>
      </p:sp>
      <p:sp>
        <p:nvSpPr>
          <p:cNvPr id="37" name="object 8">
            <a:extLst>
              <a:ext uri="{FF2B5EF4-FFF2-40B4-BE49-F238E27FC236}">
                <a16:creationId xmlns:a16="http://schemas.microsoft.com/office/drawing/2014/main" id="{BCD5677C-EAF4-4C43-A5A0-4816F0B3FBAA}"/>
              </a:ext>
            </a:extLst>
          </p:cNvPr>
          <p:cNvSpPr/>
          <p:nvPr/>
        </p:nvSpPr>
        <p:spPr>
          <a:xfrm>
            <a:off x="3467943" y="5901622"/>
            <a:ext cx="4299645" cy="546068"/>
          </a:xfrm>
          <a:custGeom>
            <a:avLst/>
            <a:gdLst/>
            <a:ahLst/>
            <a:cxnLst/>
            <a:rect l="l" t="t" r="r" b="b"/>
            <a:pathLst>
              <a:path w="6115050" h="930909">
                <a:moveTo>
                  <a:pt x="0" y="0"/>
                </a:moveTo>
                <a:lnTo>
                  <a:pt x="6114516" y="0"/>
                </a:lnTo>
                <a:lnTo>
                  <a:pt x="6114516" y="930774"/>
                </a:lnTo>
                <a:lnTo>
                  <a:pt x="0" y="930774"/>
                </a:lnTo>
                <a:lnTo>
                  <a:pt x="0" y="0"/>
                </a:lnTo>
                <a:close/>
              </a:path>
            </a:pathLst>
          </a:custGeom>
          <a:solidFill>
            <a:srgbClr val="FFFFFF"/>
          </a:solidFill>
        </p:spPr>
        <p:txBody>
          <a:bodyPr wrap="square" lIns="0" tIns="0" rIns="0" bIns="0" rtlCol="0"/>
          <a:lstStyle/>
          <a:p>
            <a:endParaRPr sz="1266"/>
          </a:p>
        </p:txBody>
      </p:sp>
      <p:sp>
        <p:nvSpPr>
          <p:cNvPr id="38" name="object 9">
            <a:extLst>
              <a:ext uri="{FF2B5EF4-FFF2-40B4-BE49-F238E27FC236}">
                <a16:creationId xmlns:a16="http://schemas.microsoft.com/office/drawing/2014/main" id="{3C87C086-EAD9-3248-A5DA-2F1BE6C972EB}"/>
              </a:ext>
            </a:extLst>
          </p:cNvPr>
          <p:cNvSpPr/>
          <p:nvPr/>
        </p:nvSpPr>
        <p:spPr>
          <a:xfrm>
            <a:off x="3610819" y="5968169"/>
            <a:ext cx="4013895" cy="368796"/>
          </a:xfrm>
          <a:custGeom>
            <a:avLst/>
            <a:gdLst/>
            <a:ahLst/>
            <a:cxnLst/>
            <a:rect l="l" t="t" r="r" b="b"/>
            <a:pathLst>
              <a:path w="5708650" h="524509">
                <a:moveTo>
                  <a:pt x="0" y="524372"/>
                </a:moveTo>
                <a:lnTo>
                  <a:pt x="5708116" y="524372"/>
                </a:lnTo>
                <a:lnTo>
                  <a:pt x="5708116" y="0"/>
                </a:lnTo>
                <a:lnTo>
                  <a:pt x="0" y="0"/>
                </a:lnTo>
                <a:lnTo>
                  <a:pt x="0" y="524372"/>
                </a:lnTo>
                <a:close/>
              </a:path>
            </a:pathLst>
          </a:custGeom>
          <a:solidFill>
            <a:srgbClr val="FFFFFF"/>
          </a:solidFill>
        </p:spPr>
        <p:txBody>
          <a:bodyPr wrap="square" lIns="0" tIns="0" rIns="0" bIns="0" rtlCol="0"/>
          <a:lstStyle/>
          <a:p>
            <a:endParaRPr sz="1266"/>
          </a:p>
        </p:txBody>
      </p:sp>
      <p:sp>
        <p:nvSpPr>
          <p:cNvPr id="39" name="object 10">
            <a:extLst>
              <a:ext uri="{FF2B5EF4-FFF2-40B4-BE49-F238E27FC236}">
                <a16:creationId xmlns:a16="http://schemas.microsoft.com/office/drawing/2014/main" id="{EA2EC2F3-4302-4B4E-BEF8-472C1C70FD2B}"/>
              </a:ext>
            </a:extLst>
          </p:cNvPr>
          <p:cNvSpPr/>
          <p:nvPr/>
        </p:nvSpPr>
        <p:spPr>
          <a:xfrm>
            <a:off x="6689782" y="3336229"/>
            <a:ext cx="620167" cy="446"/>
          </a:xfrm>
          <a:custGeom>
            <a:avLst/>
            <a:gdLst/>
            <a:ahLst/>
            <a:cxnLst/>
            <a:rect l="l" t="t" r="r" b="b"/>
            <a:pathLst>
              <a:path w="882015" h="635">
                <a:moveTo>
                  <a:pt x="0" y="0"/>
                </a:moveTo>
                <a:lnTo>
                  <a:pt x="12699" y="1"/>
                </a:lnTo>
                <a:lnTo>
                  <a:pt x="881901"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41" name="object 12">
            <a:extLst>
              <a:ext uri="{FF2B5EF4-FFF2-40B4-BE49-F238E27FC236}">
                <a16:creationId xmlns:a16="http://schemas.microsoft.com/office/drawing/2014/main" id="{AA553D4D-D3C8-CD44-9388-F76384C2F504}"/>
              </a:ext>
            </a:extLst>
          </p:cNvPr>
          <p:cNvSpPr txBox="1"/>
          <p:nvPr/>
        </p:nvSpPr>
        <p:spPr>
          <a:xfrm>
            <a:off x="7487534" y="3230362"/>
            <a:ext cx="1983637" cy="195030"/>
          </a:xfrm>
          <a:prstGeom prst="rect">
            <a:avLst/>
          </a:prstGeom>
        </p:spPr>
        <p:txBody>
          <a:bodyPr vert="horz" wrap="square" lIns="0" tIns="8930" rIns="0" bIns="0" rtlCol="0">
            <a:spAutoFit/>
          </a:bodyPr>
          <a:lstStyle>
            <a:defPPr>
              <a:defRPr lang="en-US"/>
            </a:defPPr>
            <a:lvl1pPr marL="8929" marR="543799">
              <a:lnSpc>
                <a:spcPct val="109400"/>
              </a:lnSpc>
              <a:spcBef>
                <a:spcPts val="70"/>
              </a:spcBef>
              <a:defRPr sz="1200" spc="-4">
                <a:solidFill>
                  <a:srgbClr val="8D3124"/>
                </a:solidFill>
                <a:latin typeface="Arial" panose="020B0604020202020204" pitchFamily="34" charset="0"/>
                <a:cs typeface="Arial" panose="020B0604020202020204" pitchFamily="34" charset="0"/>
              </a:defRPr>
            </a:lvl1pPr>
          </a:lstStyle>
          <a:p>
            <a:r>
              <a:rPr dirty="0"/>
              <a:t>true if connected to s</a:t>
            </a:r>
          </a:p>
        </p:txBody>
      </p:sp>
      <p:sp>
        <p:nvSpPr>
          <p:cNvPr id="42" name="object 13">
            <a:extLst>
              <a:ext uri="{FF2B5EF4-FFF2-40B4-BE49-F238E27FC236}">
                <a16:creationId xmlns:a16="http://schemas.microsoft.com/office/drawing/2014/main" id="{3F4622F6-4CAD-F049-AF4F-ECFB878686C2}"/>
              </a:ext>
            </a:extLst>
          </p:cNvPr>
          <p:cNvSpPr/>
          <p:nvPr/>
        </p:nvSpPr>
        <p:spPr>
          <a:xfrm>
            <a:off x="6689782" y="4282775"/>
            <a:ext cx="620167" cy="446"/>
          </a:xfrm>
          <a:custGeom>
            <a:avLst/>
            <a:gdLst/>
            <a:ahLst/>
            <a:cxnLst/>
            <a:rect l="l" t="t" r="r" b="b"/>
            <a:pathLst>
              <a:path w="882015" h="635">
                <a:moveTo>
                  <a:pt x="0" y="0"/>
                </a:moveTo>
                <a:lnTo>
                  <a:pt x="12699" y="1"/>
                </a:lnTo>
                <a:lnTo>
                  <a:pt x="881901"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44" name="object 15">
            <a:extLst>
              <a:ext uri="{FF2B5EF4-FFF2-40B4-BE49-F238E27FC236}">
                <a16:creationId xmlns:a16="http://schemas.microsoft.com/office/drawing/2014/main" id="{5E53C755-8D8C-9E4B-9D93-7364A81D6293}"/>
              </a:ext>
            </a:extLst>
          </p:cNvPr>
          <p:cNvSpPr txBox="1"/>
          <p:nvPr/>
        </p:nvSpPr>
        <p:spPr>
          <a:xfrm>
            <a:off x="7487534" y="4071056"/>
            <a:ext cx="2268069" cy="396303"/>
          </a:xfrm>
          <a:prstGeom prst="rect">
            <a:avLst/>
          </a:prstGeom>
        </p:spPr>
        <p:txBody>
          <a:bodyPr vert="horz" wrap="square" lIns="0" tIns="8930" rIns="0" bIns="0" rtlCol="0">
            <a:spAutoFit/>
          </a:bodyPr>
          <a:lstStyle>
            <a:defPPr>
              <a:defRPr lang="en-US"/>
            </a:defPPr>
            <a:lvl1pPr marL="8929" marR="543799">
              <a:lnSpc>
                <a:spcPct val="109400"/>
              </a:lnSpc>
              <a:spcBef>
                <a:spcPts val="70"/>
              </a:spcBef>
              <a:defRPr sz="1200" spc="-4">
                <a:solidFill>
                  <a:srgbClr val="8D3124"/>
                </a:solidFill>
                <a:latin typeface="Arial" panose="020B0604020202020204" pitchFamily="34" charset="0"/>
                <a:cs typeface="Arial" panose="020B0604020202020204" pitchFamily="34" charset="0"/>
              </a:defRPr>
            </a:lvl1pPr>
          </a:lstStyle>
          <a:p>
            <a:r>
              <a:rPr dirty="0"/>
              <a:t>constructor marks</a:t>
            </a:r>
            <a:r>
              <a:rPr lang="en-US" dirty="0"/>
              <a:t> </a:t>
            </a:r>
            <a:r>
              <a:rPr dirty="0"/>
              <a:t>vertices connected to s</a:t>
            </a:r>
          </a:p>
        </p:txBody>
      </p:sp>
      <p:sp>
        <p:nvSpPr>
          <p:cNvPr id="45" name="object 16">
            <a:extLst>
              <a:ext uri="{FF2B5EF4-FFF2-40B4-BE49-F238E27FC236}">
                <a16:creationId xmlns:a16="http://schemas.microsoft.com/office/drawing/2014/main" id="{A555649A-68C8-C14C-9DD4-06B5BC7558EF}"/>
              </a:ext>
            </a:extLst>
          </p:cNvPr>
          <p:cNvSpPr/>
          <p:nvPr/>
        </p:nvSpPr>
        <p:spPr>
          <a:xfrm>
            <a:off x="6689782" y="5273971"/>
            <a:ext cx="620167" cy="446"/>
          </a:xfrm>
          <a:custGeom>
            <a:avLst/>
            <a:gdLst/>
            <a:ahLst/>
            <a:cxnLst/>
            <a:rect l="l" t="t" r="r" b="b"/>
            <a:pathLst>
              <a:path w="882015" h="635">
                <a:moveTo>
                  <a:pt x="0" y="0"/>
                </a:moveTo>
                <a:lnTo>
                  <a:pt x="12699" y="1"/>
                </a:lnTo>
                <a:lnTo>
                  <a:pt x="881901"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47" name="object 18">
            <a:extLst>
              <a:ext uri="{FF2B5EF4-FFF2-40B4-BE49-F238E27FC236}">
                <a16:creationId xmlns:a16="http://schemas.microsoft.com/office/drawing/2014/main" id="{28A69180-A799-684C-A579-E8FF976BB752}"/>
              </a:ext>
            </a:extLst>
          </p:cNvPr>
          <p:cNvSpPr txBox="1"/>
          <p:nvPr/>
        </p:nvSpPr>
        <p:spPr>
          <a:xfrm>
            <a:off x="7481682" y="5096717"/>
            <a:ext cx="1995339" cy="396303"/>
          </a:xfrm>
          <a:prstGeom prst="rect">
            <a:avLst/>
          </a:prstGeom>
        </p:spPr>
        <p:txBody>
          <a:bodyPr vert="horz" wrap="square" lIns="0" tIns="8930" rIns="0" bIns="0" rtlCol="0">
            <a:spAutoFit/>
          </a:bodyPr>
          <a:lstStyle>
            <a:defPPr>
              <a:defRPr lang="en-US"/>
            </a:defPPr>
            <a:lvl1pPr marL="8929" marR="543799">
              <a:lnSpc>
                <a:spcPct val="109400"/>
              </a:lnSpc>
              <a:spcBef>
                <a:spcPts val="70"/>
              </a:spcBef>
              <a:defRPr sz="1200" spc="-4">
                <a:solidFill>
                  <a:srgbClr val="8D3124"/>
                </a:solidFill>
                <a:latin typeface="Arial" panose="020B0604020202020204" pitchFamily="34" charset="0"/>
                <a:cs typeface="Arial" panose="020B0604020202020204" pitchFamily="34" charset="0"/>
              </a:defRPr>
            </a:lvl1pPr>
          </a:lstStyle>
          <a:p>
            <a:r>
              <a:rPr dirty="0"/>
              <a:t>recursive DFS does the work</a:t>
            </a:r>
          </a:p>
        </p:txBody>
      </p:sp>
      <p:sp>
        <p:nvSpPr>
          <p:cNvPr id="48" name="object 19">
            <a:extLst>
              <a:ext uri="{FF2B5EF4-FFF2-40B4-BE49-F238E27FC236}">
                <a16:creationId xmlns:a16="http://schemas.microsoft.com/office/drawing/2014/main" id="{8350A1EA-B966-9F4E-8151-5469325D9889}"/>
              </a:ext>
            </a:extLst>
          </p:cNvPr>
          <p:cNvSpPr/>
          <p:nvPr/>
        </p:nvSpPr>
        <p:spPr>
          <a:xfrm>
            <a:off x="6426533" y="6288589"/>
            <a:ext cx="620167" cy="446"/>
          </a:xfrm>
          <a:custGeom>
            <a:avLst/>
            <a:gdLst/>
            <a:ahLst/>
            <a:cxnLst/>
            <a:rect l="l" t="t" r="r" b="b"/>
            <a:pathLst>
              <a:path w="882015" h="634">
                <a:moveTo>
                  <a:pt x="0" y="0"/>
                </a:moveTo>
                <a:lnTo>
                  <a:pt x="12699" y="1"/>
                </a:lnTo>
                <a:lnTo>
                  <a:pt x="881901"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50" name="object 21">
            <a:extLst>
              <a:ext uri="{FF2B5EF4-FFF2-40B4-BE49-F238E27FC236}">
                <a16:creationId xmlns:a16="http://schemas.microsoft.com/office/drawing/2014/main" id="{80716842-206E-5644-96AF-1B3964EECFC7}"/>
              </a:ext>
            </a:extLst>
          </p:cNvPr>
          <p:cNvSpPr txBox="1"/>
          <p:nvPr/>
        </p:nvSpPr>
        <p:spPr>
          <a:xfrm>
            <a:off x="3605007" y="5929735"/>
            <a:ext cx="2824014" cy="192360"/>
          </a:xfrm>
          <a:prstGeom prst="rect">
            <a:avLst/>
          </a:prstGeom>
        </p:spPr>
        <p:txBody>
          <a:bodyPr vert="horz" wrap="square" lIns="0" tIns="0" rIns="0" bIns="0" rtlCol="0">
            <a:spAutoFit/>
          </a:bodyPr>
          <a:lstStyle/>
          <a:p>
            <a:pPr marL="8929">
              <a:lnSpc>
                <a:spcPts val="1498"/>
              </a:lnSpc>
              <a:tabLst>
                <a:tab pos="685776" algn="l"/>
                <a:tab pos="1459952" algn="l"/>
                <a:tab pos="2621217" algn="l"/>
              </a:tabLst>
            </a:pPr>
            <a:r>
              <a:rPr sz="1266" spc="-4" dirty="0">
                <a:latin typeface="DejaVu Sans Mono"/>
                <a:cs typeface="DejaVu Sans Mono"/>
              </a:rPr>
              <a:t>public	boolean	visited(int	v)</a:t>
            </a:r>
            <a:endParaRPr sz="1266" dirty="0">
              <a:latin typeface="DejaVu Sans Mono"/>
              <a:cs typeface="DejaVu Sans Mono"/>
            </a:endParaRPr>
          </a:p>
        </p:txBody>
      </p:sp>
      <p:sp>
        <p:nvSpPr>
          <p:cNvPr id="51" name="object 22">
            <a:extLst>
              <a:ext uri="{FF2B5EF4-FFF2-40B4-BE49-F238E27FC236}">
                <a16:creationId xmlns:a16="http://schemas.microsoft.com/office/drawing/2014/main" id="{1E0E0258-1A6C-7F4D-8A12-87D573C898E3}"/>
              </a:ext>
            </a:extLst>
          </p:cNvPr>
          <p:cNvSpPr txBox="1"/>
          <p:nvPr/>
        </p:nvSpPr>
        <p:spPr>
          <a:xfrm>
            <a:off x="7198171" y="6157988"/>
            <a:ext cx="2443538" cy="409127"/>
          </a:xfrm>
          <a:prstGeom prst="rect">
            <a:avLst/>
          </a:prstGeom>
        </p:spPr>
        <p:txBody>
          <a:bodyPr vert="horz" wrap="square" lIns="0" tIns="8930" rIns="0" bIns="0" rtlCol="0">
            <a:spAutoFit/>
          </a:bodyPr>
          <a:lstStyle>
            <a:defPPr>
              <a:defRPr lang="en-US"/>
            </a:defPPr>
            <a:lvl1pPr marL="8929" marR="543799">
              <a:lnSpc>
                <a:spcPct val="109400"/>
              </a:lnSpc>
              <a:spcBef>
                <a:spcPts val="70"/>
              </a:spcBef>
              <a:defRPr sz="1200" spc="-4">
                <a:solidFill>
                  <a:srgbClr val="8D3124"/>
                </a:solidFill>
                <a:latin typeface="Arial" panose="020B0604020202020204" pitchFamily="34" charset="0"/>
                <a:cs typeface="Arial" panose="020B0604020202020204" pitchFamily="34" charset="0"/>
              </a:defRPr>
            </a:lvl1pPr>
          </a:lstStyle>
          <a:p>
            <a:r>
              <a:rPr dirty="0"/>
              <a:t>client can ask whether any</a:t>
            </a:r>
          </a:p>
          <a:p>
            <a:r>
              <a:rPr dirty="0"/>
              <a:t>vertex is connected to s</a:t>
            </a:r>
          </a:p>
        </p:txBody>
      </p:sp>
      <p:sp>
        <p:nvSpPr>
          <p:cNvPr id="52" name="object 23">
            <a:extLst>
              <a:ext uri="{FF2B5EF4-FFF2-40B4-BE49-F238E27FC236}">
                <a16:creationId xmlns:a16="http://schemas.microsoft.com/office/drawing/2014/main" id="{194011D2-1310-A14A-BA1B-906E9CA8C758}"/>
              </a:ext>
            </a:extLst>
          </p:cNvPr>
          <p:cNvSpPr txBox="1"/>
          <p:nvPr/>
        </p:nvSpPr>
        <p:spPr>
          <a:xfrm>
            <a:off x="3605007" y="6144048"/>
            <a:ext cx="114746" cy="192360"/>
          </a:xfrm>
          <a:prstGeom prst="rect">
            <a:avLst/>
          </a:prstGeom>
        </p:spPr>
        <p:txBody>
          <a:bodyPr vert="horz" wrap="square" lIns="0" tIns="0" rIns="0" bIns="0" rtlCol="0">
            <a:spAutoFit/>
          </a:bodyPr>
          <a:lstStyle/>
          <a:p>
            <a:pPr marL="8929">
              <a:lnSpc>
                <a:spcPts val="1498"/>
              </a:lnSpc>
            </a:pPr>
            <a:r>
              <a:rPr sz="1266" spc="-4" dirty="0">
                <a:latin typeface="DejaVu Sans Mono"/>
                <a:cs typeface="DejaVu Sans Mono"/>
              </a:rPr>
              <a:t>{</a:t>
            </a:r>
            <a:endParaRPr sz="1266">
              <a:latin typeface="DejaVu Sans Mono"/>
              <a:cs typeface="DejaVu Sans Mono"/>
            </a:endParaRPr>
          </a:p>
        </p:txBody>
      </p:sp>
      <p:sp>
        <p:nvSpPr>
          <p:cNvPr id="53" name="object 24">
            <a:extLst>
              <a:ext uri="{FF2B5EF4-FFF2-40B4-BE49-F238E27FC236}">
                <a16:creationId xmlns:a16="http://schemas.microsoft.com/office/drawing/2014/main" id="{64B70DCD-0E3E-FE45-977D-211094A77F57}"/>
              </a:ext>
            </a:extLst>
          </p:cNvPr>
          <p:cNvSpPr txBox="1"/>
          <p:nvPr/>
        </p:nvSpPr>
        <p:spPr>
          <a:xfrm>
            <a:off x="3895293" y="6144048"/>
            <a:ext cx="1663154" cy="192360"/>
          </a:xfrm>
          <a:prstGeom prst="rect">
            <a:avLst/>
          </a:prstGeom>
        </p:spPr>
        <p:txBody>
          <a:bodyPr vert="horz" wrap="square" lIns="0" tIns="0" rIns="0" bIns="0" rtlCol="0">
            <a:spAutoFit/>
          </a:bodyPr>
          <a:lstStyle/>
          <a:p>
            <a:pPr marL="8929">
              <a:lnSpc>
                <a:spcPts val="1498"/>
              </a:lnSpc>
              <a:tabLst>
                <a:tab pos="685776" algn="l"/>
              </a:tabLst>
            </a:pPr>
            <a:r>
              <a:rPr sz="1266" spc="-4" dirty="0">
                <a:latin typeface="DejaVu Sans Mono"/>
                <a:cs typeface="DejaVu Sans Mono"/>
              </a:rPr>
              <a:t>return	marked[v];</a:t>
            </a:r>
            <a:endParaRPr sz="1266">
              <a:latin typeface="DejaVu Sans Mono"/>
              <a:cs typeface="DejaVu Sans Mono"/>
            </a:endParaRPr>
          </a:p>
        </p:txBody>
      </p:sp>
      <p:sp>
        <p:nvSpPr>
          <p:cNvPr id="54" name="object 25">
            <a:extLst>
              <a:ext uri="{FF2B5EF4-FFF2-40B4-BE49-F238E27FC236}">
                <a16:creationId xmlns:a16="http://schemas.microsoft.com/office/drawing/2014/main" id="{42D81C8C-7CE7-4346-AE5C-0E39A2D3477B}"/>
              </a:ext>
            </a:extLst>
          </p:cNvPr>
          <p:cNvSpPr txBox="1"/>
          <p:nvPr/>
        </p:nvSpPr>
        <p:spPr>
          <a:xfrm>
            <a:off x="5733773" y="6144048"/>
            <a:ext cx="114746" cy="192360"/>
          </a:xfrm>
          <a:prstGeom prst="rect">
            <a:avLst/>
          </a:prstGeom>
        </p:spPr>
        <p:txBody>
          <a:bodyPr vert="horz" wrap="square" lIns="0" tIns="0" rIns="0" bIns="0" rtlCol="0">
            <a:spAutoFit/>
          </a:bodyPr>
          <a:lstStyle/>
          <a:p>
            <a:pPr marL="8929">
              <a:lnSpc>
                <a:spcPts val="1498"/>
              </a:lnSpc>
            </a:pPr>
            <a:r>
              <a:rPr sz="1266" spc="-4" dirty="0">
                <a:latin typeface="DejaVu Sans Mono"/>
                <a:cs typeface="DejaVu Sans Mono"/>
              </a:rPr>
              <a:t>}</a:t>
            </a:r>
            <a:endParaRPr sz="1266">
              <a:latin typeface="DejaVu Sans Mono"/>
              <a:cs typeface="DejaVu Sans Mono"/>
            </a:endParaRPr>
          </a:p>
        </p:txBody>
      </p:sp>
      <p:sp>
        <p:nvSpPr>
          <p:cNvPr id="55" name="object 26">
            <a:extLst>
              <a:ext uri="{FF2B5EF4-FFF2-40B4-BE49-F238E27FC236}">
                <a16:creationId xmlns:a16="http://schemas.microsoft.com/office/drawing/2014/main" id="{407454DC-C63A-0045-9E4C-B9F0CAE77D71}"/>
              </a:ext>
            </a:extLst>
          </p:cNvPr>
          <p:cNvSpPr txBox="1"/>
          <p:nvPr/>
        </p:nvSpPr>
        <p:spPr>
          <a:xfrm>
            <a:off x="3467943" y="6498317"/>
            <a:ext cx="114746" cy="192360"/>
          </a:xfrm>
          <a:prstGeom prst="rect">
            <a:avLst/>
          </a:prstGeom>
        </p:spPr>
        <p:txBody>
          <a:bodyPr vert="horz" wrap="square" lIns="0" tIns="0" rIns="0" bIns="0" rtlCol="0">
            <a:spAutoFit/>
          </a:bodyPr>
          <a:lstStyle/>
          <a:p>
            <a:pPr marL="8929">
              <a:lnSpc>
                <a:spcPts val="1498"/>
              </a:lnSpc>
            </a:pPr>
            <a:r>
              <a:rPr sz="1266" spc="-4" dirty="0">
                <a:latin typeface="DejaVu Sans Mono"/>
                <a:cs typeface="DejaVu Sans Mono"/>
              </a:rPr>
              <a:t>}</a:t>
            </a:r>
            <a:endParaRPr sz="1266" dirty="0">
              <a:latin typeface="DejaVu Sans Mono"/>
              <a:cs typeface="DejaVu Sans Mono"/>
            </a:endParaRPr>
          </a:p>
        </p:txBody>
      </p:sp>
      <p:sp>
        <p:nvSpPr>
          <p:cNvPr id="56" name="object 4">
            <a:extLst>
              <a:ext uri="{FF2B5EF4-FFF2-40B4-BE49-F238E27FC236}">
                <a16:creationId xmlns:a16="http://schemas.microsoft.com/office/drawing/2014/main" id="{CEF3ADF7-C861-C04A-8C7F-5229643E911F}"/>
              </a:ext>
            </a:extLst>
          </p:cNvPr>
          <p:cNvSpPr txBox="1"/>
          <p:nvPr/>
        </p:nvSpPr>
        <p:spPr>
          <a:xfrm>
            <a:off x="3453202" y="2942041"/>
            <a:ext cx="3831214" cy="203814"/>
          </a:xfrm>
          <a:prstGeom prst="rect">
            <a:avLst/>
          </a:prstGeom>
        </p:spPr>
        <p:txBody>
          <a:bodyPr vert="horz" wrap="square" lIns="0" tIns="8930" rIns="0" bIns="0" rtlCol="0">
            <a:spAutoFit/>
          </a:bodyPr>
          <a:lstStyle/>
          <a:p>
            <a:pPr>
              <a:tabLst>
                <a:tab pos="1203679" algn="l"/>
                <a:tab pos="1784535" algn="l"/>
              </a:tabLst>
            </a:pPr>
            <a:r>
              <a:rPr sz="1266" spc="-4" dirty="0">
                <a:latin typeface="DejaVu Sans Mono"/>
                <a:cs typeface="DejaVu Sans Mono"/>
              </a:rPr>
              <a:t>publi</a:t>
            </a:r>
            <a:r>
              <a:rPr lang="en-US" sz="1266" spc="-4" dirty="0">
                <a:latin typeface="DejaVu Sans Mono"/>
                <a:cs typeface="DejaVu Sans Mono"/>
              </a:rPr>
              <a:t>c </a:t>
            </a:r>
            <a:r>
              <a:rPr sz="1266" spc="-4" dirty="0">
                <a:latin typeface="DejaVu Sans Mono"/>
                <a:cs typeface="DejaVu Sans Mono"/>
              </a:rPr>
              <a:t>class</a:t>
            </a:r>
            <a:r>
              <a:rPr lang="en-US" sz="1266" spc="-4" dirty="0">
                <a:latin typeface="DejaVu Sans Mono"/>
                <a:cs typeface="DejaVu Sans Mono"/>
              </a:rPr>
              <a:t> </a:t>
            </a:r>
            <a:r>
              <a:rPr sz="1266" spc="-4" dirty="0" err="1">
                <a:solidFill>
                  <a:srgbClr val="A34431"/>
                </a:solidFill>
                <a:latin typeface="DejaVu Sans Mono"/>
                <a:cs typeface="DejaVu Sans Mono"/>
              </a:rPr>
              <a:t>DirectedDFS</a:t>
            </a:r>
            <a:r>
              <a:rPr lang="en-US" sz="1266" dirty="0">
                <a:solidFill>
                  <a:srgbClr val="A34431"/>
                </a:solidFill>
                <a:latin typeface="DejaVu Sans Mono"/>
                <a:cs typeface="DejaVu Sans Mono"/>
              </a:rPr>
              <a:t> </a:t>
            </a:r>
            <a:r>
              <a:rPr sz="1266" spc="-4" dirty="0">
                <a:latin typeface="DejaVu Sans Mono"/>
                <a:cs typeface="DejaVu Sans Mono"/>
              </a:rPr>
              <a:t>{</a:t>
            </a:r>
            <a:endParaRPr sz="1266" dirty="0">
              <a:latin typeface="DejaVu Sans Mono"/>
              <a:cs typeface="DejaVu Sans Mono"/>
            </a:endParaRPr>
          </a:p>
        </p:txBody>
      </p:sp>
      <p:sp>
        <p:nvSpPr>
          <p:cNvPr id="3" name="Rectangle 2">
            <a:extLst>
              <a:ext uri="{FF2B5EF4-FFF2-40B4-BE49-F238E27FC236}">
                <a16:creationId xmlns:a16="http://schemas.microsoft.com/office/drawing/2014/main" id="{0BB3D72D-F588-8A45-A720-368BDA696690}"/>
              </a:ext>
            </a:extLst>
          </p:cNvPr>
          <p:cNvSpPr/>
          <p:nvPr/>
        </p:nvSpPr>
        <p:spPr>
          <a:xfrm>
            <a:off x="252996" y="4859575"/>
            <a:ext cx="2880556" cy="1077218"/>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r>
              <a:rPr lang="en-US" sz="1600" dirty="0">
                <a:solidFill>
                  <a:srgbClr val="FFC000"/>
                </a:solidFill>
                <a:latin typeface="Arial" panose="020B0604020202020204" pitchFamily="34" charset="0"/>
                <a:cs typeface="Arial" panose="020B0604020202020204" pitchFamily="34" charset="0"/>
              </a:rPr>
              <a:t>DFS is a digraph algorithm. </a:t>
            </a:r>
          </a:p>
        </p:txBody>
      </p:sp>
    </p:spTree>
    <p:extLst>
      <p:ext uri="{BB962C8B-B14F-4D97-AF65-F5344CB8AC3E}">
        <p14:creationId xmlns:p14="http://schemas.microsoft.com/office/powerpoint/2010/main" val="159890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dissolve">
                                      <p:cBhvr>
                                        <p:cTn id="35" dur="500"/>
                                        <p:tgtEl>
                                          <p:spTgt spid="3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dissolve">
                                      <p:cBhvr>
                                        <p:cTn id="41" dur="500"/>
                                        <p:tgtEl>
                                          <p:spTgt spid="3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dissolve">
                                      <p:cBhvr>
                                        <p:cTn id="44" dur="500"/>
                                        <p:tgtEl>
                                          <p:spTgt spid="36"/>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dissolve">
                                      <p:cBhvr>
                                        <p:cTn id="47" dur="500"/>
                                        <p:tgtEl>
                                          <p:spTgt spid="37"/>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dissolve">
                                      <p:cBhvr>
                                        <p:cTn id="53" dur="500"/>
                                        <p:tgtEl>
                                          <p:spTgt spid="50"/>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dissolve">
                                      <p:cBhvr>
                                        <p:cTn id="56" dur="500"/>
                                        <p:tgtEl>
                                          <p:spTgt spid="52"/>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dissolve">
                                      <p:cBhvr>
                                        <p:cTn id="59" dur="500"/>
                                        <p:tgtEl>
                                          <p:spTgt spid="53"/>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dissolve">
                                      <p:cBhvr>
                                        <p:cTn id="65" dur="500"/>
                                        <p:tgtEl>
                                          <p:spTgt spid="55"/>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dissolve">
                                      <p:cBhvr>
                                        <p:cTn id="68" dur="500"/>
                                        <p:tgtEl>
                                          <p:spTgt spid="5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dissolve">
                                      <p:cBhvr>
                                        <p:cTn id="73" dur="500"/>
                                        <p:tgtEl>
                                          <p:spTgt spid="4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dissolve">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dissolve">
                                      <p:cBhvr>
                                        <p:cTn id="81" dur="500"/>
                                        <p:tgtEl>
                                          <p:spTgt spid="42"/>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dissolve">
                                      <p:cBhvr>
                                        <p:cTn id="89" dur="500"/>
                                        <p:tgtEl>
                                          <p:spTgt spid="45"/>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dissolve">
                                      <p:cBhvr>
                                        <p:cTn id="92" dur="500"/>
                                        <p:tgtEl>
                                          <p:spTgt spid="47"/>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dissolve">
                                      <p:cBhvr>
                                        <p:cTn id="97" dur="500"/>
                                        <p:tgtEl>
                                          <p:spTgt spid="48"/>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dissolve">
                                      <p:cBhvr>
                                        <p:cTn id="10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p:bldP spid="33" grpId="0" animBg="1"/>
      <p:bldP spid="34" grpId="0" animBg="1"/>
      <p:bldP spid="35" grpId="0" animBg="1"/>
      <p:bldP spid="36" grpId="0" animBg="1"/>
      <p:bldP spid="37" grpId="0" animBg="1"/>
      <p:bldP spid="38" grpId="0" animBg="1"/>
      <p:bldP spid="39" grpId="0" animBg="1"/>
      <p:bldP spid="41" grpId="0"/>
      <p:bldP spid="42" grpId="0" animBg="1"/>
      <p:bldP spid="44" grpId="0"/>
      <p:bldP spid="45" grpId="0" animBg="1"/>
      <p:bldP spid="47" grpId="0"/>
      <p:bldP spid="48" grpId="0" animBg="1"/>
      <p:bldP spid="50" grpId="0"/>
      <p:bldP spid="51" grpId="0"/>
      <p:bldP spid="52" grpId="0"/>
      <p:bldP spid="53" grpId="0"/>
      <p:bldP spid="54" grpId="0"/>
      <p:bldP spid="55" grpId="0"/>
      <p:bldP spid="56"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F990-AD08-AA4B-87A1-57EE72DB3BE0}"/>
              </a:ext>
            </a:extLst>
          </p:cNvPr>
          <p:cNvSpPr>
            <a:spLocks noGrp="1"/>
          </p:cNvSpPr>
          <p:nvPr>
            <p:ph type="title"/>
          </p:nvPr>
        </p:nvSpPr>
        <p:spPr>
          <a:xfrm>
            <a:off x="446467" y="124574"/>
            <a:ext cx="8229600" cy="1143000"/>
          </a:xfrm>
        </p:spPr>
        <p:txBody>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6577B307-90A0-AB49-B562-D678E94DAE2F}"/>
              </a:ext>
            </a:extLst>
          </p:cNvPr>
          <p:cNvSpPr/>
          <p:nvPr/>
        </p:nvSpPr>
        <p:spPr>
          <a:xfrm>
            <a:off x="648984" y="1116458"/>
            <a:ext cx="7554286" cy="523220"/>
          </a:xfrm>
          <a:prstGeom prst="rect">
            <a:avLst/>
          </a:prstGeom>
          <a:solidFill>
            <a:srgbClr val="FFC000"/>
          </a:solidFill>
        </p:spPr>
        <p:txBody>
          <a:bodyPr wrap="square">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DFS marks all vertices connected to s in time proportional to the sum of their degrees (plus time to initialize the </a:t>
            </a:r>
            <a:r>
              <a:rPr lang="en-US" sz="1400" dirty="0">
                <a:latin typeface="Courier" pitchFamily="2" charset="0"/>
                <a:cs typeface="Arial" panose="020B0604020202020204" pitchFamily="34" charset="0"/>
              </a:rPr>
              <a:t>marked</a:t>
            </a:r>
            <a:r>
              <a:rPr lang="en-US" sz="1400" dirty="0">
                <a:latin typeface="Arial" panose="020B0604020202020204" pitchFamily="34" charset="0"/>
                <a:cs typeface="Arial" panose="020B0604020202020204" pitchFamily="34" charset="0"/>
              </a:rPr>
              <a:t>[ ] array).</a:t>
            </a:r>
          </a:p>
        </p:txBody>
      </p:sp>
      <p:grpSp>
        <p:nvGrpSpPr>
          <p:cNvPr id="31" name="Group 30">
            <a:extLst>
              <a:ext uri="{FF2B5EF4-FFF2-40B4-BE49-F238E27FC236}">
                <a16:creationId xmlns:a16="http://schemas.microsoft.com/office/drawing/2014/main" id="{8ED2098B-7B7F-184C-BF21-3B460A93FD74}"/>
              </a:ext>
            </a:extLst>
          </p:cNvPr>
          <p:cNvGrpSpPr/>
          <p:nvPr/>
        </p:nvGrpSpPr>
        <p:grpSpPr>
          <a:xfrm>
            <a:off x="5838077" y="1672891"/>
            <a:ext cx="2837990" cy="3271646"/>
            <a:chOff x="5838077" y="1672891"/>
            <a:chExt cx="2837990" cy="3271646"/>
          </a:xfrm>
        </p:grpSpPr>
        <p:sp>
          <p:nvSpPr>
            <p:cNvPr id="5" name="object 6">
              <a:extLst>
                <a:ext uri="{FF2B5EF4-FFF2-40B4-BE49-F238E27FC236}">
                  <a16:creationId xmlns:a16="http://schemas.microsoft.com/office/drawing/2014/main" id="{4C7FF023-49FA-3444-A1C7-834F404F4D5C}"/>
                </a:ext>
              </a:extLst>
            </p:cNvPr>
            <p:cNvSpPr/>
            <p:nvPr/>
          </p:nvSpPr>
          <p:spPr>
            <a:xfrm>
              <a:off x="6280375" y="1915980"/>
              <a:ext cx="1970601" cy="3028557"/>
            </a:xfrm>
            <a:prstGeom prst="rect">
              <a:avLst/>
            </a:prstGeom>
            <a:blipFill>
              <a:blip r:embed="rId2" cstate="print"/>
              <a:stretch>
                <a:fillRect/>
              </a:stretch>
            </a:blipFill>
          </p:spPr>
          <p:txBody>
            <a:bodyPr wrap="square" lIns="0" tIns="0" rIns="0" bIns="0" rtlCol="0"/>
            <a:lstStyle/>
            <a:p>
              <a:endParaRPr sz="1266"/>
            </a:p>
          </p:txBody>
        </p:sp>
        <p:sp>
          <p:nvSpPr>
            <p:cNvPr id="6" name="object 7">
              <a:extLst>
                <a:ext uri="{FF2B5EF4-FFF2-40B4-BE49-F238E27FC236}">
                  <a16:creationId xmlns:a16="http://schemas.microsoft.com/office/drawing/2014/main" id="{369F54CB-7252-5E4F-8205-1FED94AEB647}"/>
                </a:ext>
              </a:extLst>
            </p:cNvPr>
            <p:cNvSpPr txBox="1"/>
            <p:nvPr/>
          </p:nvSpPr>
          <p:spPr>
            <a:xfrm>
              <a:off x="5838077" y="3312821"/>
              <a:ext cx="705892" cy="582340"/>
            </a:xfrm>
            <a:prstGeom prst="rect">
              <a:avLst/>
            </a:prstGeom>
          </p:spPr>
          <p:txBody>
            <a:bodyPr vert="horz" wrap="square" lIns="0" tIns="43308" rIns="0" bIns="0" rtlCol="0">
              <a:spAutoFit/>
            </a:bodyPr>
            <a:lstStyle/>
            <a:p>
              <a:pPr marL="8929" marR="3572" indent="-1786" algn="ctr">
                <a:lnSpc>
                  <a:spcPts val="1357"/>
                </a:lnSpc>
                <a:spcBef>
                  <a:spcPts val="340"/>
                </a:spcBef>
              </a:pPr>
              <a:r>
                <a:rPr sz="1336" i="1" spc="-35" dirty="0">
                  <a:solidFill>
                    <a:srgbClr val="BF311A"/>
                  </a:solidFill>
                  <a:latin typeface="Times New Roman"/>
                  <a:cs typeface="Times New Roman"/>
                </a:rPr>
                <a:t>set </a:t>
              </a:r>
              <a:r>
                <a:rPr sz="1336" i="1" spc="-39" dirty="0">
                  <a:solidFill>
                    <a:srgbClr val="BF311A"/>
                  </a:solidFill>
                  <a:latin typeface="Times New Roman"/>
                  <a:cs typeface="Times New Roman"/>
                </a:rPr>
                <a:t>of  </a:t>
              </a:r>
              <a:r>
                <a:rPr sz="1336" i="1" spc="21" dirty="0">
                  <a:solidFill>
                    <a:srgbClr val="BF311A"/>
                  </a:solidFill>
                  <a:latin typeface="Times New Roman"/>
                  <a:cs typeface="Times New Roman"/>
                </a:rPr>
                <a:t>unma</a:t>
              </a:r>
              <a:r>
                <a:rPr sz="1336" i="1" spc="25" dirty="0">
                  <a:solidFill>
                    <a:srgbClr val="BF311A"/>
                  </a:solidFill>
                  <a:latin typeface="Times New Roman"/>
                  <a:cs typeface="Times New Roman"/>
                </a:rPr>
                <a:t>r</a:t>
              </a:r>
              <a:r>
                <a:rPr sz="1336" i="1" spc="7" dirty="0">
                  <a:solidFill>
                    <a:srgbClr val="BF311A"/>
                  </a:solidFill>
                  <a:latin typeface="Times New Roman"/>
                  <a:cs typeface="Times New Roman"/>
                </a:rPr>
                <a:t>k</a:t>
              </a:r>
              <a:r>
                <a:rPr sz="1336" i="1" spc="-70" dirty="0">
                  <a:solidFill>
                    <a:srgbClr val="BF311A"/>
                  </a:solidFill>
                  <a:latin typeface="Times New Roman"/>
                  <a:cs typeface="Times New Roman"/>
                </a:rPr>
                <a:t>e</a:t>
              </a:r>
              <a:r>
                <a:rPr sz="1336" i="1" spc="4" dirty="0">
                  <a:solidFill>
                    <a:srgbClr val="BF311A"/>
                  </a:solidFill>
                  <a:latin typeface="Times New Roman"/>
                  <a:cs typeface="Times New Roman"/>
                </a:rPr>
                <a:t>d  </a:t>
              </a:r>
              <a:r>
                <a:rPr sz="1336" i="1" spc="-42" dirty="0">
                  <a:solidFill>
                    <a:srgbClr val="BF311A"/>
                  </a:solidFill>
                  <a:latin typeface="Times New Roman"/>
                  <a:cs typeface="Times New Roman"/>
                </a:rPr>
                <a:t>vertices</a:t>
              </a:r>
              <a:endParaRPr sz="1336">
                <a:latin typeface="Times New Roman"/>
                <a:cs typeface="Times New Roman"/>
              </a:endParaRPr>
            </a:p>
          </p:txBody>
        </p:sp>
        <p:sp>
          <p:nvSpPr>
            <p:cNvPr id="7" name="object 8">
              <a:extLst>
                <a:ext uri="{FF2B5EF4-FFF2-40B4-BE49-F238E27FC236}">
                  <a16:creationId xmlns:a16="http://schemas.microsoft.com/office/drawing/2014/main" id="{54712CF2-920D-724C-8350-C28440A618D3}"/>
                </a:ext>
              </a:extLst>
            </p:cNvPr>
            <p:cNvSpPr txBox="1"/>
            <p:nvPr/>
          </p:nvSpPr>
          <p:spPr>
            <a:xfrm>
              <a:off x="7683990" y="3185945"/>
              <a:ext cx="850999" cy="402804"/>
            </a:xfrm>
            <a:prstGeom prst="rect">
              <a:avLst/>
            </a:prstGeom>
          </p:spPr>
          <p:txBody>
            <a:bodyPr vert="horz" wrap="square" lIns="0" tIns="43308" rIns="0" bIns="0" rtlCol="0">
              <a:spAutoFit/>
            </a:bodyPr>
            <a:lstStyle/>
            <a:p>
              <a:pPr marL="137512" marR="3572" indent="-129029">
                <a:lnSpc>
                  <a:spcPts val="1357"/>
                </a:lnSpc>
                <a:spcBef>
                  <a:spcPts val="340"/>
                </a:spcBef>
              </a:pPr>
              <a:r>
                <a:rPr sz="1336" i="1" spc="-7" dirty="0">
                  <a:solidFill>
                    <a:srgbClr val="BF311A"/>
                  </a:solidFill>
                  <a:latin typeface="Times New Roman"/>
                  <a:cs typeface="Times New Roman"/>
                </a:rPr>
                <a:t>no </a:t>
              </a:r>
              <a:r>
                <a:rPr sz="1336" i="1" spc="-32" dirty="0">
                  <a:solidFill>
                    <a:srgbClr val="BF311A"/>
                  </a:solidFill>
                  <a:latin typeface="Times New Roman"/>
                  <a:cs typeface="Times New Roman"/>
                </a:rPr>
                <a:t>such</a:t>
              </a:r>
              <a:r>
                <a:rPr sz="1336" i="1" spc="-102" dirty="0">
                  <a:solidFill>
                    <a:srgbClr val="BF311A"/>
                  </a:solidFill>
                  <a:latin typeface="Times New Roman"/>
                  <a:cs typeface="Times New Roman"/>
                </a:rPr>
                <a:t> </a:t>
              </a:r>
              <a:r>
                <a:rPr sz="1336" i="1" spc="-63" dirty="0">
                  <a:solidFill>
                    <a:srgbClr val="BF311A"/>
                  </a:solidFill>
                  <a:latin typeface="Times New Roman"/>
                  <a:cs typeface="Times New Roman"/>
                </a:rPr>
                <a:t>edge  </a:t>
              </a:r>
              <a:r>
                <a:rPr sz="1336" i="1" spc="-32" dirty="0">
                  <a:solidFill>
                    <a:srgbClr val="BF311A"/>
                  </a:solidFill>
                  <a:latin typeface="Times New Roman"/>
                  <a:cs typeface="Times New Roman"/>
                </a:rPr>
                <a:t>can</a:t>
              </a:r>
              <a:r>
                <a:rPr sz="1336" i="1" spc="-39" dirty="0">
                  <a:solidFill>
                    <a:srgbClr val="BF311A"/>
                  </a:solidFill>
                  <a:latin typeface="Times New Roman"/>
                  <a:cs typeface="Times New Roman"/>
                </a:rPr>
                <a:t> </a:t>
              </a:r>
              <a:r>
                <a:rPr sz="1336" i="1" spc="-18" dirty="0">
                  <a:solidFill>
                    <a:srgbClr val="BF311A"/>
                  </a:solidFill>
                  <a:latin typeface="Times New Roman"/>
                  <a:cs typeface="Times New Roman"/>
                </a:rPr>
                <a:t>exist</a:t>
              </a:r>
              <a:endParaRPr sz="1336">
                <a:latin typeface="Times New Roman"/>
                <a:cs typeface="Times New Roman"/>
              </a:endParaRPr>
            </a:p>
          </p:txBody>
        </p:sp>
        <p:sp>
          <p:nvSpPr>
            <p:cNvPr id="8" name="object 9">
              <a:extLst>
                <a:ext uri="{FF2B5EF4-FFF2-40B4-BE49-F238E27FC236}">
                  <a16:creationId xmlns:a16="http://schemas.microsoft.com/office/drawing/2014/main" id="{8FF8A0E4-6B77-864F-B980-069EEA82495A}"/>
                </a:ext>
              </a:extLst>
            </p:cNvPr>
            <p:cNvSpPr txBox="1"/>
            <p:nvPr/>
          </p:nvSpPr>
          <p:spPr>
            <a:xfrm>
              <a:off x="6524526" y="1679808"/>
              <a:ext cx="429964" cy="217291"/>
            </a:xfrm>
            <a:prstGeom prst="rect">
              <a:avLst/>
            </a:prstGeom>
          </p:spPr>
          <p:txBody>
            <a:bodyPr vert="horz" wrap="square" lIns="0" tIns="11609" rIns="0" bIns="0" rtlCol="0">
              <a:spAutoFit/>
            </a:bodyPr>
            <a:lstStyle/>
            <a:p>
              <a:pPr marL="8929">
                <a:spcBef>
                  <a:spcPts val="91"/>
                </a:spcBef>
              </a:pPr>
              <a:r>
                <a:rPr sz="1336" i="1" spc="-77" dirty="0">
                  <a:solidFill>
                    <a:srgbClr val="BF311A"/>
                  </a:solidFill>
                  <a:latin typeface="Times New Roman"/>
                  <a:cs typeface="Times New Roman"/>
                </a:rPr>
                <a:t>s</a:t>
              </a:r>
              <a:r>
                <a:rPr sz="1336" i="1" spc="-63" dirty="0">
                  <a:solidFill>
                    <a:srgbClr val="BF311A"/>
                  </a:solidFill>
                  <a:latin typeface="Times New Roman"/>
                  <a:cs typeface="Times New Roman"/>
                </a:rPr>
                <a:t>o</a:t>
              </a:r>
              <a:r>
                <a:rPr sz="1336" i="1" dirty="0">
                  <a:solidFill>
                    <a:srgbClr val="BF311A"/>
                  </a:solidFill>
                  <a:latin typeface="Times New Roman"/>
                  <a:cs typeface="Times New Roman"/>
                </a:rPr>
                <a:t>u</a:t>
              </a:r>
              <a:r>
                <a:rPr sz="1336" i="1" spc="-21" dirty="0">
                  <a:solidFill>
                    <a:srgbClr val="BF311A"/>
                  </a:solidFill>
                  <a:latin typeface="Times New Roman"/>
                  <a:cs typeface="Times New Roman"/>
                </a:rPr>
                <a:t>r</a:t>
              </a:r>
              <a:r>
                <a:rPr sz="1336" i="1" spc="-105" dirty="0">
                  <a:solidFill>
                    <a:srgbClr val="BF311A"/>
                  </a:solidFill>
                  <a:latin typeface="Times New Roman"/>
                  <a:cs typeface="Times New Roman"/>
                </a:rPr>
                <a:t>c</a:t>
              </a:r>
              <a:r>
                <a:rPr sz="1336" i="1" spc="-70" dirty="0">
                  <a:solidFill>
                    <a:srgbClr val="BF311A"/>
                  </a:solidFill>
                  <a:latin typeface="Times New Roman"/>
                  <a:cs typeface="Times New Roman"/>
                </a:rPr>
                <a:t>e</a:t>
              </a:r>
              <a:endParaRPr sz="1336">
                <a:latin typeface="Times New Roman"/>
                <a:cs typeface="Times New Roman"/>
              </a:endParaRPr>
            </a:p>
          </p:txBody>
        </p:sp>
        <p:sp>
          <p:nvSpPr>
            <p:cNvPr id="9" name="object 10">
              <a:extLst>
                <a:ext uri="{FF2B5EF4-FFF2-40B4-BE49-F238E27FC236}">
                  <a16:creationId xmlns:a16="http://schemas.microsoft.com/office/drawing/2014/main" id="{CB40A9A0-0411-8241-9F70-4A1E5ED03CE4}"/>
                </a:ext>
              </a:extLst>
            </p:cNvPr>
            <p:cNvSpPr txBox="1"/>
            <p:nvPr/>
          </p:nvSpPr>
          <p:spPr>
            <a:xfrm>
              <a:off x="7208141" y="3095635"/>
              <a:ext cx="108942" cy="191134"/>
            </a:xfrm>
            <a:prstGeom prst="rect">
              <a:avLst/>
            </a:prstGeom>
          </p:spPr>
          <p:txBody>
            <a:bodyPr vert="horz" wrap="square" lIns="0" tIns="12502" rIns="0" bIns="0" rtlCol="0">
              <a:spAutoFit/>
            </a:bodyPr>
            <a:lstStyle/>
            <a:p>
              <a:pPr marL="8929">
                <a:spcBef>
                  <a:spcPts val="98"/>
                </a:spcBef>
              </a:pPr>
              <a:r>
                <a:rPr sz="1160" spc="14" dirty="0">
                  <a:solidFill>
                    <a:srgbClr val="231F20"/>
                  </a:solidFill>
                  <a:latin typeface="DejaVu Sans Mono"/>
                  <a:cs typeface="DejaVu Sans Mono"/>
                </a:rPr>
                <a:t>v</a:t>
              </a:r>
              <a:endParaRPr sz="1160">
                <a:latin typeface="DejaVu Sans Mono"/>
                <a:cs typeface="DejaVu Sans Mono"/>
              </a:endParaRPr>
            </a:p>
          </p:txBody>
        </p:sp>
        <p:sp>
          <p:nvSpPr>
            <p:cNvPr id="10" name="object 11">
              <a:extLst>
                <a:ext uri="{FF2B5EF4-FFF2-40B4-BE49-F238E27FC236}">
                  <a16:creationId xmlns:a16="http://schemas.microsoft.com/office/drawing/2014/main" id="{18C62557-CD56-6E48-A880-51A2D152AA37}"/>
                </a:ext>
              </a:extLst>
            </p:cNvPr>
            <p:cNvSpPr txBox="1"/>
            <p:nvPr/>
          </p:nvSpPr>
          <p:spPr>
            <a:xfrm>
              <a:off x="7100816" y="2134344"/>
              <a:ext cx="108942" cy="191134"/>
            </a:xfrm>
            <a:prstGeom prst="rect">
              <a:avLst/>
            </a:prstGeom>
          </p:spPr>
          <p:txBody>
            <a:bodyPr vert="horz" wrap="square" lIns="0" tIns="12502" rIns="0" bIns="0" rtlCol="0">
              <a:spAutoFit/>
            </a:bodyPr>
            <a:lstStyle/>
            <a:p>
              <a:pPr marL="8929">
                <a:spcBef>
                  <a:spcPts val="98"/>
                </a:spcBef>
              </a:pPr>
              <a:r>
                <a:rPr sz="1160" spc="14" dirty="0">
                  <a:solidFill>
                    <a:srgbClr val="231F20"/>
                  </a:solidFill>
                  <a:latin typeface="DejaVu Sans Mono"/>
                  <a:cs typeface="DejaVu Sans Mono"/>
                </a:rPr>
                <a:t>s</a:t>
              </a:r>
              <a:endParaRPr sz="1160">
                <a:latin typeface="DejaVu Sans Mono"/>
                <a:cs typeface="DejaVu Sans Mono"/>
              </a:endParaRPr>
            </a:p>
          </p:txBody>
        </p:sp>
        <p:sp>
          <p:nvSpPr>
            <p:cNvPr id="11" name="object 12">
              <a:extLst>
                <a:ext uri="{FF2B5EF4-FFF2-40B4-BE49-F238E27FC236}">
                  <a16:creationId xmlns:a16="http://schemas.microsoft.com/office/drawing/2014/main" id="{1D09113E-50FA-3548-9BC0-03892A9B795A}"/>
                </a:ext>
              </a:extLst>
            </p:cNvPr>
            <p:cNvSpPr txBox="1"/>
            <p:nvPr/>
          </p:nvSpPr>
          <p:spPr>
            <a:xfrm>
              <a:off x="7771043" y="1672891"/>
              <a:ext cx="905024" cy="402804"/>
            </a:xfrm>
            <a:prstGeom prst="rect">
              <a:avLst/>
            </a:prstGeom>
          </p:spPr>
          <p:txBody>
            <a:bodyPr vert="horz" wrap="square" lIns="0" tIns="43308" rIns="0" bIns="0" rtlCol="0">
              <a:spAutoFit/>
            </a:bodyPr>
            <a:lstStyle/>
            <a:p>
              <a:pPr marL="208054" marR="3572" indent="-199571">
                <a:lnSpc>
                  <a:spcPts val="1357"/>
                </a:lnSpc>
                <a:spcBef>
                  <a:spcPts val="340"/>
                </a:spcBef>
              </a:pPr>
              <a:r>
                <a:rPr sz="1336" i="1" spc="-35" dirty="0">
                  <a:solidFill>
                    <a:srgbClr val="BF311A"/>
                  </a:solidFill>
                  <a:latin typeface="Times New Roman"/>
                  <a:cs typeface="Times New Roman"/>
                </a:rPr>
                <a:t>set </a:t>
              </a:r>
              <a:r>
                <a:rPr sz="1336" i="1" spc="-39" dirty="0">
                  <a:solidFill>
                    <a:srgbClr val="BF311A"/>
                  </a:solidFill>
                  <a:latin typeface="Times New Roman"/>
                  <a:cs typeface="Times New Roman"/>
                </a:rPr>
                <a:t>of</a:t>
              </a:r>
              <a:r>
                <a:rPr sz="1336" i="1" spc="-60" dirty="0">
                  <a:solidFill>
                    <a:srgbClr val="BF311A"/>
                  </a:solidFill>
                  <a:latin typeface="Times New Roman"/>
                  <a:cs typeface="Times New Roman"/>
                </a:rPr>
                <a:t> </a:t>
              </a:r>
              <a:r>
                <a:rPr sz="1336" i="1" spc="-4" dirty="0">
                  <a:solidFill>
                    <a:srgbClr val="BF311A"/>
                  </a:solidFill>
                  <a:latin typeface="Times New Roman"/>
                  <a:cs typeface="Times New Roman"/>
                </a:rPr>
                <a:t>marked  </a:t>
              </a:r>
              <a:r>
                <a:rPr sz="1336" i="1" spc="-42" dirty="0">
                  <a:solidFill>
                    <a:srgbClr val="BF311A"/>
                  </a:solidFill>
                  <a:latin typeface="Times New Roman"/>
                  <a:cs typeface="Times New Roman"/>
                </a:rPr>
                <a:t>vertices</a:t>
              </a:r>
              <a:endParaRPr sz="1336">
                <a:latin typeface="Times New Roman"/>
                <a:cs typeface="Times New Roman"/>
              </a:endParaRPr>
            </a:p>
          </p:txBody>
        </p:sp>
        <p:sp>
          <p:nvSpPr>
            <p:cNvPr id="12" name="object 13">
              <a:extLst>
                <a:ext uri="{FF2B5EF4-FFF2-40B4-BE49-F238E27FC236}">
                  <a16:creationId xmlns:a16="http://schemas.microsoft.com/office/drawing/2014/main" id="{9B703D03-7B0E-E64D-B4D9-3CAF48708CF8}"/>
                </a:ext>
              </a:extLst>
            </p:cNvPr>
            <p:cNvSpPr txBox="1"/>
            <p:nvPr/>
          </p:nvSpPr>
          <p:spPr>
            <a:xfrm>
              <a:off x="7470765" y="4617096"/>
              <a:ext cx="108942" cy="191134"/>
            </a:xfrm>
            <a:prstGeom prst="rect">
              <a:avLst/>
            </a:prstGeom>
          </p:spPr>
          <p:txBody>
            <a:bodyPr vert="horz" wrap="square" lIns="0" tIns="12502" rIns="0" bIns="0" rtlCol="0">
              <a:spAutoFit/>
            </a:bodyPr>
            <a:lstStyle/>
            <a:p>
              <a:pPr marL="8929">
                <a:spcBef>
                  <a:spcPts val="98"/>
                </a:spcBef>
              </a:pPr>
              <a:r>
                <a:rPr sz="1160" spc="14" dirty="0">
                  <a:solidFill>
                    <a:srgbClr val="231F20"/>
                  </a:solidFill>
                  <a:latin typeface="DejaVu Sans Mono"/>
                  <a:cs typeface="DejaVu Sans Mono"/>
                </a:rPr>
                <a:t>w</a:t>
              </a:r>
              <a:endParaRPr sz="1160">
                <a:latin typeface="DejaVu Sans Mono"/>
                <a:cs typeface="DejaVu Sans Mono"/>
              </a:endParaRPr>
            </a:p>
          </p:txBody>
        </p:sp>
        <p:sp>
          <p:nvSpPr>
            <p:cNvPr id="13" name="object 14">
              <a:extLst>
                <a:ext uri="{FF2B5EF4-FFF2-40B4-BE49-F238E27FC236}">
                  <a16:creationId xmlns:a16="http://schemas.microsoft.com/office/drawing/2014/main" id="{A58D2F42-D013-7241-9495-654274B777A5}"/>
                </a:ext>
              </a:extLst>
            </p:cNvPr>
            <p:cNvSpPr txBox="1"/>
            <p:nvPr/>
          </p:nvSpPr>
          <p:spPr>
            <a:xfrm>
              <a:off x="7248719" y="3742693"/>
              <a:ext cx="108942" cy="191134"/>
            </a:xfrm>
            <a:prstGeom prst="rect">
              <a:avLst/>
            </a:prstGeom>
          </p:spPr>
          <p:txBody>
            <a:bodyPr vert="horz" wrap="square" lIns="0" tIns="12502" rIns="0" bIns="0" rtlCol="0">
              <a:spAutoFit/>
            </a:bodyPr>
            <a:lstStyle/>
            <a:p>
              <a:pPr marL="8929">
                <a:spcBef>
                  <a:spcPts val="98"/>
                </a:spcBef>
              </a:pPr>
              <a:r>
                <a:rPr sz="1160" spc="14" dirty="0">
                  <a:solidFill>
                    <a:srgbClr val="231F20"/>
                  </a:solidFill>
                  <a:latin typeface="DejaVu Sans Mono"/>
                  <a:cs typeface="DejaVu Sans Mono"/>
                </a:rPr>
                <a:t>x</a:t>
              </a:r>
              <a:endParaRPr sz="1160">
                <a:latin typeface="DejaVu Sans Mono"/>
                <a:cs typeface="DejaVu Sans Mono"/>
              </a:endParaRPr>
            </a:p>
          </p:txBody>
        </p:sp>
      </p:grpSp>
      <p:sp>
        <p:nvSpPr>
          <p:cNvPr id="14" name="Rectangle 13">
            <a:extLst>
              <a:ext uri="{FF2B5EF4-FFF2-40B4-BE49-F238E27FC236}">
                <a16:creationId xmlns:a16="http://schemas.microsoft.com/office/drawing/2014/main" id="{7559BDE2-13A4-E94A-BB2F-215661B8FF2F}"/>
              </a:ext>
            </a:extLst>
          </p:cNvPr>
          <p:cNvSpPr/>
          <p:nvPr/>
        </p:nvSpPr>
        <p:spPr>
          <a:xfrm>
            <a:off x="648984" y="1786059"/>
            <a:ext cx="4718807" cy="979755"/>
          </a:xfrm>
          <a:prstGeom prst="rect">
            <a:avLst/>
          </a:prstGeom>
          <a:solidFill>
            <a:schemeClr val="accent1"/>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Pf.</a:t>
            </a:r>
            <a:r>
              <a:rPr lang="en-US" sz="1400" dirty="0">
                <a:solidFill>
                  <a:schemeClr val="accent1"/>
                </a:solidFill>
                <a:latin typeface="Arial" panose="020B0604020202020204" pitchFamily="34" charset="0"/>
                <a:cs typeface="Arial" panose="020B0604020202020204" pitchFamily="34" charset="0"/>
              </a:rPr>
              <a:t>   </a:t>
            </a:r>
            <a:r>
              <a:rPr lang="en-US" sz="1400" dirty="0">
                <a:solidFill>
                  <a:srgbClr val="FFFF00"/>
                </a:solidFill>
                <a:latin typeface="Arial" panose="020B0604020202020204" pitchFamily="34" charset="0"/>
                <a:cs typeface="Arial" panose="020B0604020202020204" pitchFamily="34" charset="0"/>
              </a:rPr>
              <a:t>[correctness] </a:t>
            </a:r>
          </a:p>
          <a:p>
            <a:pPr>
              <a:spcBef>
                <a:spcPts val="100"/>
              </a:spcBef>
              <a:spcAft>
                <a:spcPts val="100"/>
              </a:spcAft>
            </a:pPr>
            <a:r>
              <a:rPr lang="en-US" sz="1400" dirty="0">
                <a:solidFill>
                  <a:schemeClr val="bg1"/>
                </a:solidFill>
                <a:latin typeface="Arial" panose="020B0604020202020204" pitchFamily="34" charset="0"/>
                <a:cs typeface="Arial" panose="020B0604020202020204" pitchFamily="34" charset="0"/>
              </a:rPr>
              <a:t>If w connected to s, then w marked. (if w unmarked, then consider last edge on a path from s to w that goes from a marked vertex to an unmarked one).</a:t>
            </a:r>
          </a:p>
        </p:txBody>
      </p:sp>
      <p:sp>
        <p:nvSpPr>
          <p:cNvPr id="15" name="Rectangle 14">
            <a:extLst>
              <a:ext uri="{FF2B5EF4-FFF2-40B4-BE49-F238E27FC236}">
                <a16:creationId xmlns:a16="http://schemas.microsoft.com/office/drawing/2014/main" id="{ACD2A6A7-C6B9-374A-875A-724AACF185FC}"/>
              </a:ext>
            </a:extLst>
          </p:cNvPr>
          <p:cNvSpPr/>
          <p:nvPr/>
        </p:nvSpPr>
        <p:spPr>
          <a:xfrm>
            <a:off x="648984" y="2912195"/>
            <a:ext cx="4088399" cy="548868"/>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Pf.   [running time] </a:t>
            </a:r>
          </a:p>
          <a:p>
            <a:pPr>
              <a:spcBef>
                <a:spcPts val="100"/>
              </a:spcBef>
              <a:spcAft>
                <a:spcPts val="100"/>
              </a:spcAft>
            </a:pPr>
            <a:r>
              <a:rPr lang="en-US" sz="1400" dirty="0">
                <a:solidFill>
                  <a:schemeClr val="bg1"/>
                </a:solidFill>
                <a:latin typeface="Arial" panose="020B0604020202020204" pitchFamily="34" charset="0"/>
                <a:cs typeface="Arial" panose="020B0604020202020204" pitchFamily="34" charset="0"/>
              </a:rPr>
              <a:t>Each vertex connected to s is visited once.</a:t>
            </a:r>
          </a:p>
        </p:txBody>
      </p:sp>
      <p:sp>
        <p:nvSpPr>
          <p:cNvPr id="16" name="Rectangle 15">
            <a:extLst>
              <a:ext uri="{FF2B5EF4-FFF2-40B4-BE49-F238E27FC236}">
                <a16:creationId xmlns:a16="http://schemas.microsoft.com/office/drawing/2014/main" id="{2CF0736E-A38E-FD46-B4CD-0D35AA8A94A3}"/>
              </a:ext>
            </a:extLst>
          </p:cNvPr>
          <p:cNvSpPr/>
          <p:nvPr/>
        </p:nvSpPr>
        <p:spPr>
          <a:xfrm>
            <a:off x="648984" y="3607444"/>
            <a:ext cx="4886678" cy="738664"/>
          </a:xfrm>
          <a:prstGeom prst="rect">
            <a:avLst/>
          </a:prstGeom>
          <a:solidFill>
            <a:srgbClr val="FFC000"/>
          </a:solidFill>
        </p:spPr>
        <p:txBody>
          <a:bodyPr wrap="square">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After DFS, can check if vertex v is connected to s in constant time and can find v–s path (if one exists) in time proportional to its length.</a:t>
            </a:r>
          </a:p>
        </p:txBody>
      </p:sp>
      <p:sp>
        <p:nvSpPr>
          <p:cNvPr id="17" name="Rectangle 16">
            <a:extLst>
              <a:ext uri="{FF2B5EF4-FFF2-40B4-BE49-F238E27FC236}">
                <a16:creationId xmlns:a16="http://schemas.microsoft.com/office/drawing/2014/main" id="{6707AC8C-C62B-1043-87EF-E4ADD11A8E93}"/>
              </a:ext>
            </a:extLst>
          </p:cNvPr>
          <p:cNvSpPr/>
          <p:nvPr/>
        </p:nvSpPr>
        <p:spPr>
          <a:xfrm>
            <a:off x="648984" y="4492488"/>
            <a:ext cx="4572000" cy="523220"/>
          </a:xfrm>
          <a:prstGeom prst="rect">
            <a:avLst/>
          </a:prstGeom>
          <a:solidFill>
            <a:schemeClr val="accent1"/>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Pf.   </a:t>
            </a:r>
            <a:r>
              <a:rPr lang="en-US" sz="1400" dirty="0" err="1">
                <a:solidFill>
                  <a:schemeClr val="bg1"/>
                </a:solidFill>
                <a:latin typeface="Courier" pitchFamily="2"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 is parent-link representation of a tree rooted at vertex s.</a:t>
            </a:r>
          </a:p>
        </p:txBody>
      </p:sp>
      <p:grpSp>
        <p:nvGrpSpPr>
          <p:cNvPr id="32" name="Group 31">
            <a:extLst>
              <a:ext uri="{FF2B5EF4-FFF2-40B4-BE49-F238E27FC236}">
                <a16:creationId xmlns:a16="http://schemas.microsoft.com/office/drawing/2014/main" id="{059856DC-EA1D-F542-B53B-2AF551573BE6}"/>
              </a:ext>
            </a:extLst>
          </p:cNvPr>
          <p:cNvGrpSpPr/>
          <p:nvPr/>
        </p:nvGrpSpPr>
        <p:grpSpPr>
          <a:xfrm>
            <a:off x="5887635" y="5207035"/>
            <a:ext cx="2848723" cy="1413247"/>
            <a:chOff x="5887635" y="5207035"/>
            <a:chExt cx="2848723" cy="1413247"/>
          </a:xfrm>
        </p:grpSpPr>
        <p:sp>
          <p:nvSpPr>
            <p:cNvPr id="18" name="object 5">
              <a:extLst>
                <a:ext uri="{FF2B5EF4-FFF2-40B4-BE49-F238E27FC236}">
                  <a16:creationId xmlns:a16="http://schemas.microsoft.com/office/drawing/2014/main" id="{CFE242D1-49B6-3045-82F2-C0C7F585AF98}"/>
                </a:ext>
              </a:extLst>
            </p:cNvPr>
            <p:cNvSpPr/>
            <p:nvPr/>
          </p:nvSpPr>
          <p:spPr>
            <a:xfrm>
              <a:off x="7703345" y="5627335"/>
              <a:ext cx="893" cy="715267"/>
            </a:xfrm>
            <a:custGeom>
              <a:avLst/>
              <a:gdLst/>
              <a:ahLst/>
              <a:cxnLst/>
              <a:rect l="l" t="t" r="r" b="b"/>
              <a:pathLst>
                <a:path w="1270" h="1017270">
                  <a:moveTo>
                    <a:pt x="1102" y="1016943"/>
                  </a:moveTo>
                  <a:lnTo>
                    <a:pt x="0" y="0"/>
                  </a:lnTo>
                </a:path>
              </a:pathLst>
            </a:custGeom>
            <a:ln w="26673">
              <a:solidFill>
                <a:srgbClr val="BCBEC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34F0DDDC-4635-1648-B905-6CF2CC61612B}"/>
                </a:ext>
              </a:extLst>
            </p:cNvPr>
            <p:cNvSpPr/>
            <p:nvPr/>
          </p:nvSpPr>
          <p:spPr>
            <a:xfrm>
              <a:off x="7680556" y="5571777"/>
              <a:ext cx="45612" cy="75580"/>
            </a:xfrm>
            <a:prstGeom prst="rect">
              <a:avLst/>
            </a:prstGeom>
            <a:blipFill>
              <a:blip r:embed="rId3"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E9219770-C9FB-F342-8FDE-2966819A7D54}"/>
                </a:ext>
              </a:extLst>
            </p:cNvPr>
            <p:cNvSpPr txBox="1"/>
            <p:nvPr/>
          </p:nvSpPr>
          <p:spPr>
            <a:xfrm>
              <a:off x="7995640" y="5207035"/>
              <a:ext cx="740718" cy="191134"/>
            </a:xfrm>
            <a:prstGeom prst="rect">
              <a:avLst/>
            </a:prstGeom>
          </p:spPr>
          <p:txBody>
            <a:bodyPr vert="horz" wrap="square" lIns="0" tIns="12502" rIns="0" bIns="0" rtlCol="0">
              <a:spAutoFit/>
            </a:bodyPr>
            <a:lstStyle/>
            <a:p>
              <a:pPr marL="8929">
                <a:spcBef>
                  <a:spcPts val="98"/>
                </a:spcBef>
              </a:pPr>
              <a:r>
                <a:rPr sz="1160" spc="11" dirty="0">
                  <a:solidFill>
                    <a:srgbClr val="231F20"/>
                  </a:solidFill>
                  <a:latin typeface="DejaVu Sans Mono"/>
                  <a:cs typeface="DejaVu Sans Mono"/>
                </a:rPr>
                <a:t>edgeTo[]</a:t>
              </a:r>
              <a:endParaRPr sz="1160">
                <a:latin typeface="DejaVu Sans Mono"/>
                <a:cs typeface="DejaVu Sans Mono"/>
              </a:endParaRPr>
            </a:p>
          </p:txBody>
        </p:sp>
        <p:sp>
          <p:nvSpPr>
            <p:cNvPr id="21" name="object 8">
              <a:extLst>
                <a:ext uri="{FF2B5EF4-FFF2-40B4-BE49-F238E27FC236}">
                  <a16:creationId xmlns:a16="http://schemas.microsoft.com/office/drawing/2014/main" id="{2063C8BC-4976-A145-AE52-55E5D8BD6745}"/>
                </a:ext>
              </a:extLst>
            </p:cNvPr>
            <p:cNvSpPr txBox="1"/>
            <p:nvPr/>
          </p:nvSpPr>
          <p:spPr>
            <a:xfrm>
              <a:off x="8176288" y="5388068"/>
              <a:ext cx="379512" cy="1232214"/>
            </a:xfrm>
            <a:prstGeom prst="rect">
              <a:avLst/>
            </a:prstGeom>
          </p:spPr>
          <p:txBody>
            <a:bodyPr vert="horz" wrap="square" lIns="0" tIns="32593" rIns="0" bIns="0" rtlCol="0">
              <a:spAutoFit/>
            </a:bodyPr>
            <a:lstStyle/>
            <a:p>
              <a:pPr marL="8929">
                <a:spcBef>
                  <a:spcPts val="257"/>
                </a:spcBef>
              </a:pPr>
              <a:r>
                <a:rPr sz="1160" spc="11" dirty="0">
                  <a:solidFill>
                    <a:srgbClr val="BF311A"/>
                  </a:solidFill>
                  <a:latin typeface="DejaVu Sans Mono"/>
                  <a:cs typeface="DejaVu Sans Mono"/>
                </a:rPr>
                <a:t>0</a:t>
              </a:r>
              <a:endParaRPr sz="1160">
                <a:latin typeface="DejaVu Sans Mono"/>
                <a:cs typeface="DejaVu Sans Mono"/>
              </a:endParaRPr>
            </a:p>
            <a:p>
              <a:pPr marL="8929">
                <a:spcBef>
                  <a:spcPts val="190"/>
                </a:spcBef>
                <a:tabLst>
                  <a:tab pos="279489" algn="l"/>
                </a:tabLst>
              </a:pPr>
              <a:r>
                <a:rPr sz="1160" spc="11" dirty="0">
                  <a:solidFill>
                    <a:srgbClr val="231F20"/>
                  </a:solidFill>
                  <a:latin typeface="DejaVu Sans Mono"/>
                  <a:cs typeface="DejaVu Sans Mono"/>
                </a:rPr>
                <a:t>1	2</a:t>
              </a:r>
              <a:endParaRPr sz="1160">
                <a:latin typeface="DejaVu Sans Mono"/>
                <a:cs typeface="DejaVu Sans Mono"/>
              </a:endParaRPr>
            </a:p>
            <a:p>
              <a:pPr marL="8929">
                <a:spcBef>
                  <a:spcPts val="190"/>
                </a:spcBef>
                <a:tabLst>
                  <a:tab pos="279489" algn="l"/>
                </a:tabLst>
              </a:pPr>
              <a:r>
                <a:rPr sz="1160" spc="11" dirty="0">
                  <a:solidFill>
                    <a:srgbClr val="231F20"/>
                  </a:solidFill>
                  <a:latin typeface="DejaVu Sans Mono"/>
                  <a:cs typeface="DejaVu Sans Mono"/>
                </a:rPr>
                <a:t>2	0</a:t>
              </a:r>
              <a:endParaRPr sz="1160">
                <a:latin typeface="DejaVu Sans Mono"/>
                <a:cs typeface="DejaVu Sans Mono"/>
              </a:endParaRPr>
            </a:p>
            <a:p>
              <a:pPr marL="8929">
                <a:spcBef>
                  <a:spcPts val="193"/>
                </a:spcBef>
                <a:tabLst>
                  <a:tab pos="279489" algn="l"/>
                </a:tabLst>
              </a:pPr>
              <a:r>
                <a:rPr sz="1160" spc="11" dirty="0">
                  <a:solidFill>
                    <a:srgbClr val="231F20"/>
                  </a:solidFill>
                  <a:latin typeface="DejaVu Sans Mono"/>
                  <a:cs typeface="DejaVu Sans Mono"/>
                </a:rPr>
                <a:t>3	2</a:t>
              </a:r>
              <a:endParaRPr sz="1160">
                <a:latin typeface="DejaVu Sans Mono"/>
                <a:cs typeface="DejaVu Sans Mono"/>
              </a:endParaRPr>
            </a:p>
            <a:p>
              <a:pPr marL="8929">
                <a:spcBef>
                  <a:spcPts val="190"/>
                </a:spcBef>
                <a:tabLst>
                  <a:tab pos="279489" algn="l"/>
                </a:tabLst>
              </a:pPr>
              <a:r>
                <a:rPr sz="1160" spc="11" dirty="0">
                  <a:solidFill>
                    <a:srgbClr val="231F20"/>
                  </a:solidFill>
                  <a:latin typeface="DejaVu Sans Mono"/>
                  <a:cs typeface="DejaVu Sans Mono"/>
                </a:rPr>
                <a:t>4	3</a:t>
              </a:r>
              <a:endParaRPr sz="1160">
                <a:latin typeface="DejaVu Sans Mono"/>
                <a:cs typeface="DejaVu Sans Mono"/>
              </a:endParaRPr>
            </a:p>
            <a:p>
              <a:pPr marL="8929">
                <a:spcBef>
                  <a:spcPts val="193"/>
                </a:spcBef>
                <a:tabLst>
                  <a:tab pos="279489" algn="l"/>
                </a:tabLst>
              </a:pPr>
              <a:r>
                <a:rPr sz="1160" spc="11" dirty="0">
                  <a:solidFill>
                    <a:srgbClr val="231F20"/>
                  </a:solidFill>
                  <a:latin typeface="DejaVu Sans Mono"/>
                  <a:cs typeface="DejaVu Sans Mono"/>
                </a:rPr>
                <a:t>5	3</a:t>
              </a:r>
              <a:endParaRPr sz="1160">
                <a:latin typeface="DejaVu Sans Mono"/>
                <a:cs typeface="DejaVu Sans Mono"/>
              </a:endParaRPr>
            </a:p>
          </p:txBody>
        </p:sp>
        <p:sp>
          <p:nvSpPr>
            <p:cNvPr id="22" name="object 9">
              <a:extLst>
                <a:ext uri="{FF2B5EF4-FFF2-40B4-BE49-F238E27FC236}">
                  <a16:creationId xmlns:a16="http://schemas.microsoft.com/office/drawing/2014/main" id="{EC706AE5-F989-F842-961D-5504227FF611}"/>
                </a:ext>
              </a:extLst>
            </p:cNvPr>
            <p:cNvSpPr/>
            <p:nvPr/>
          </p:nvSpPr>
          <p:spPr>
            <a:xfrm>
              <a:off x="8372490" y="5440466"/>
              <a:ext cx="0" cy="1159073"/>
            </a:xfrm>
            <a:custGeom>
              <a:avLst/>
              <a:gdLst/>
              <a:ahLst/>
              <a:cxnLst/>
              <a:rect l="l" t="t" r="r" b="b"/>
              <a:pathLst>
                <a:path h="1648459">
                  <a:moveTo>
                    <a:pt x="0" y="0"/>
                  </a:moveTo>
                  <a:lnTo>
                    <a:pt x="0" y="1648465"/>
                  </a:lnTo>
                </a:path>
              </a:pathLst>
            </a:custGeom>
            <a:ln w="17782">
              <a:solidFill>
                <a:srgbClr val="BF311A"/>
              </a:solidFill>
            </a:ln>
          </p:spPr>
          <p:txBody>
            <a:bodyPr wrap="square" lIns="0" tIns="0" rIns="0" bIns="0" rtlCol="0"/>
            <a:lstStyle/>
            <a:p>
              <a:endParaRPr sz="1266"/>
            </a:p>
          </p:txBody>
        </p:sp>
        <p:sp>
          <p:nvSpPr>
            <p:cNvPr id="23" name="object 10">
              <a:extLst>
                <a:ext uri="{FF2B5EF4-FFF2-40B4-BE49-F238E27FC236}">
                  <a16:creationId xmlns:a16="http://schemas.microsoft.com/office/drawing/2014/main" id="{685C2E24-617C-E440-8D46-22D421CD43AE}"/>
                </a:ext>
              </a:extLst>
            </p:cNvPr>
            <p:cNvSpPr/>
            <p:nvPr/>
          </p:nvSpPr>
          <p:spPr>
            <a:xfrm>
              <a:off x="6203780" y="5270528"/>
              <a:ext cx="1353294" cy="42863"/>
            </a:xfrm>
            <a:custGeom>
              <a:avLst/>
              <a:gdLst/>
              <a:ahLst/>
              <a:cxnLst/>
              <a:rect l="l" t="t" r="r" b="b"/>
              <a:pathLst>
                <a:path w="1924684" h="60960">
                  <a:moveTo>
                    <a:pt x="1924255" y="60827"/>
                  </a:moveTo>
                  <a:lnTo>
                    <a:pt x="0" y="0"/>
                  </a:lnTo>
                </a:path>
              </a:pathLst>
            </a:custGeom>
            <a:ln w="26819">
              <a:solidFill>
                <a:srgbClr val="BCBEC0"/>
              </a:solidFill>
            </a:ln>
          </p:spPr>
          <p:txBody>
            <a:bodyPr wrap="square" lIns="0" tIns="0" rIns="0" bIns="0" rtlCol="0"/>
            <a:lstStyle/>
            <a:p>
              <a:endParaRPr sz="1266"/>
            </a:p>
          </p:txBody>
        </p:sp>
        <p:sp>
          <p:nvSpPr>
            <p:cNvPr id="24" name="object 11">
              <a:extLst>
                <a:ext uri="{FF2B5EF4-FFF2-40B4-BE49-F238E27FC236}">
                  <a16:creationId xmlns:a16="http://schemas.microsoft.com/office/drawing/2014/main" id="{9E44850E-C01A-0A47-995F-1F2EA08FB38E}"/>
                </a:ext>
              </a:extLst>
            </p:cNvPr>
            <p:cNvSpPr/>
            <p:nvPr/>
          </p:nvSpPr>
          <p:spPr>
            <a:xfrm>
              <a:off x="6148525" y="5248192"/>
              <a:ext cx="75795" cy="45863"/>
            </a:xfrm>
            <a:prstGeom prst="rect">
              <a:avLst/>
            </a:prstGeom>
            <a:blipFill>
              <a:blip r:embed="rId4" cstate="print"/>
              <a:stretch>
                <a:fillRect/>
              </a:stretch>
            </a:blipFill>
          </p:spPr>
          <p:txBody>
            <a:bodyPr wrap="square" lIns="0" tIns="0" rIns="0" bIns="0" rtlCol="0"/>
            <a:lstStyle/>
            <a:p>
              <a:endParaRPr sz="1266"/>
            </a:p>
          </p:txBody>
        </p:sp>
        <p:sp>
          <p:nvSpPr>
            <p:cNvPr id="25" name="object 12">
              <a:extLst>
                <a:ext uri="{FF2B5EF4-FFF2-40B4-BE49-F238E27FC236}">
                  <a16:creationId xmlns:a16="http://schemas.microsoft.com/office/drawing/2014/main" id="{359EAE86-D12A-7F4A-883A-3A22C1CC40FE}"/>
                </a:ext>
              </a:extLst>
            </p:cNvPr>
            <p:cNvSpPr/>
            <p:nvPr/>
          </p:nvSpPr>
          <p:spPr>
            <a:xfrm>
              <a:off x="5969225" y="5358063"/>
              <a:ext cx="1378744" cy="31700"/>
            </a:xfrm>
            <a:custGeom>
              <a:avLst/>
              <a:gdLst/>
              <a:ahLst/>
              <a:cxnLst/>
              <a:rect l="l" t="t" r="r" b="b"/>
              <a:pathLst>
                <a:path w="1960879" h="45085">
                  <a:moveTo>
                    <a:pt x="0" y="0"/>
                  </a:moveTo>
                  <a:lnTo>
                    <a:pt x="1960532" y="44700"/>
                  </a:lnTo>
                </a:path>
              </a:pathLst>
            </a:custGeom>
            <a:ln w="71519">
              <a:solidFill>
                <a:srgbClr val="231F20"/>
              </a:solidFill>
            </a:ln>
          </p:spPr>
          <p:txBody>
            <a:bodyPr wrap="square" lIns="0" tIns="0" rIns="0" bIns="0" rtlCol="0"/>
            <a:lstStyle/>
            <a:p>
              <a:endParaRPr sz="1266"/>
            </a:p>
          </p:txBody>
        </p:sp>
        <p:sp>
          <p:nvSpPr>
            <p:cNvPr id="26" name="object 13">
              <a:extLst>
                <a:ext uri="{FF2B5EF4-FFF2-40B4-BE49-F238E27FC236}">
                  <a16:creationId xmlns:a16="http://schemas.microsoft.com/office/drawing/2014/main" id="{DAD8171D-D11C-9E40-B0F7-0DFC442F8660}"/>
                </a:ext>
              </a:extLst>
            </p:cNvPr>
            <p:cNvSpPr/>
            <p:nvPr/>
          </p:nvSpPr>
          <p:spPr>
            <a:xfrm>
              <a:off x="5887635" y="5255180"/>
              <a:ext cx="1883408" cy="1207861"/>
            </a:xfrm>
            <a:prstGeom prst="rect">
              <a:avLst/>
            </a:prstGeom>
            <a:blipFill>
              <a:blip r:embed="rId5" cstate="print"/>
              <a:stretch>
                <a:fillRect/>
              </a:stretch>
            </a:blipFill>
          </p:spPr>
          <p:txBody>
            <a:bodyPr wrap="square" lIns="0" tIns="0" rIns="0" bIns="0" rtlCol="0"/>
            <a:lstStyle/>
            <a:p>
              <a:endParaRPr sz="1266"/>
            </a:p>
          </p:txBody>
        </p:sp>
      </p:grpSp>
      <p:sp>
        <p:nvSpPr>
          <p:cNvPr id="27" name="object 4">
            <a:extLst>
              <a:ext uri="{FF2B5EF4-FFF2-40B4-BE49-F238E27FC236}">
                <a16:creationId xmlns:a16="http://schemas.microsoft.com/office/drawing/2014/main" id="{73B48E08-C205-2C46-8EC6-EDE9090A5B53}"/>
              </a:ext>
            </a:extLst>
          </p:cNvPr>
          <p:cNvSpPr txBox="1"/>
          <p:nvPr/>
        </p:nvSpPr>
        <p:spPr>
          <a:xfrm>
            <a:off x="648984" y="5103928"/>
            <a:ext cx="4512490" cy="1702189"/>
          </a:xfrm>
          <a:prstGeom prst="rect">
            <a:avLst/>
          </a:prstGeom>
          <a:solidFill>
            <a:srgbClr val="CCDAEE"/>
          </a:solidFill>
        </p:spPr>
        <p:txBody>
          <a:bodyPr vert="horz" wrap="square" lIns="0" tIns="98227" rIns="0" bIns="0" rtlCol="0">
            <a:spAutoFit/>
          </a:bodyPr>
          <a:lstStyle/>
          <a:p>
            <a:pPr marL="248236">
              <a:spcBef>
                <a:spcPts val="773"/>
              </a:spcBef>
              <a:tabLst>
                <a:tab pos="925529" algn="l"/>
                <a:tab pos="1699706" algn="l"/>
                <a:tab pos="3054291" algn="l"/>
              </a:tabLst>
            </a:pPr>
            <a:r>
              <a:rPr lang="en-US" sz="1000" spc="-4" dirty="0">
                <a:latin typeface="DejaVu Sans Mono"/>
                <a:cs typeface="DejaVu Sans Mono"/>
              </a:rPr>
              <a:t>public Boolean </a:t>
            </a:r>
            <a:r>
              <a:rPr lang="en-US" sz="1000" spc="-4" dirty="0" err="1">
                <a:latin typeface="DejaVu Sans Mono"/>
                <a:cs typeface="DejaVu Sans Mono"/>
              </a:rPr>
              <a:t>hasPathTo</a:t>
            </a:r>
            <a:r>
              <a:rPr lang="en-US" sz="1000" spc="-4" dirty="0">
                <a:latin typeface="DejaVu Sans Mono"/>
                <a:cs typeface="DejaVu Sans Mono"/>
              </a:rPr>
              <a:t>(</a:t>
            </a:r>
            <a:r>
              <a:rPr lang="en-US" sz="1000" spc="-4" dirty="0" err="1">
                <a:latin typeface="DejaVu Sans Mono"/>
                <a:cs typeface="DejaVu Sans Mono"/>
              </a:rPr>
              <a:t>int</a:t>
            </a:r>
            <a:r>
              <a:rPr lang="en-US" sz="1000" spc="-4" dirty="0">
                <a:latin typeface="DejaVu Sans Mono"/>
                <a:cs typeface="DejaVu Sans Mono"/>
              </a:rPr>
              <a:t> v)</a:t>
            </a:r>
            <a:endParaRPr lang="en-US" sz="1000" dirty="0">
              <a:latin typeface="DejaVu Sans Mono"/>
              <a:cs typeface="DejaVu Sans Mono"/>
            </a:endParaRPr>
          </a:p>
          <a:p>
            <a:pPr marL="248236">
              <a:spcBef>
                <a:spcPts val="239"/>
              </a:spcBef>
              <a:tabLst>
                <a:tab pos="538441" algn="l"/>
                <a:tab pos="1215734" algn="l"/>
                <a:tab pos="2376998" algn="l"/>
              </a:tabLst>
            </a:pPr>
            <a:r>
              <a:rPr lang="en-US" sz="1000" spc="-4" dirty="0">
                <a:latin typeface="DejaVu Sans Mono"/>
                <a:cs typeface="DejaVu Sans Mono"/>
              </a:rPr>
              <a:t>{ return marked[v]; }</a:t>
            </a:r>
            <a:endParaRPr lang="en-US" sz="1100" dirty="0">
              <a:latin typeface="Times New Roman"/>
              <a:cs typeface="Times New Roman"/>
            </a:endParaRPr>
          </a:p>
          <a:p>
            <a:pPr marL="248236">
              <a:tabLst>
                <a:tab pos="925529" algn="l"/>
                <a:tab pos="2667203" algn="l"/>
                <a:tab pos="3731584"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&lt;Integer&gt;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(int	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a:p>
            <a:pPr marL="538441" marR="152692">
              <a:spcBef>
                <a:spcPts val="35"/>
              </a:spcBef>
              <a:tabLst>
                <a:tab pos="828646" algn="l"/>
                <a:tab pos="925529" algn="l"/>
                <a:tab pos="1409501" algn="l"/>
                <a:tab pos="1602822" algn="l"/>
                <a:tab pos="1796589" algn="l"/>
                <a:tab pos="1989910" algn="l"/>
                <a:tab pos="2086794" algn="l"/>
                <a:tab pos="2280115" algn="l"/>
                <a:tab pos="2376998" algn="l"/>
                <a:tab pos="2473882" algn="l"/>
                <a:tab pos="2570319" algn="l"/>
                <a:tab pos="2667203" algn="l"/>
                <a:tab pos="2860969" algn="l"/>
                <a:tab pos="3054291" algn="l"/>
                <a:tab pos="3247612" algn="l"/>
              </a:tabLst>
            </a:pPr>
            <a:r>
              <a:rPr sz="1000" spc="-4" dirty="0">
                <a:latin typeface="DejaVu Sans Mono"/>
                <a:cs typeface="DejaVu Sans Mono"/>
              </a:rPr>
              <a:t>if</a:t>
            </a:r>
            <a:r>
              <a:rPr lang="en-US" sz="1000" spc="-4" dirty="0">
                <a:latin typeface="DejaVu Sans Mono"/>
                <a:cs typeface="DejaVu Sans Mono"/>
              </a:rPr>
              <a:t> </a:t>
            </a:r>
            <a:r>
              <a:rPr sz="1000" spc="-4" dirty="0">
                <a:latin typeface="DejaVu Sans Mono"/>
                <a:cs typeface="DejaVu Sans Mono"/>
              </a:rPr>
              <a:t>(!hasPathTo(v))</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null;  </a:t>
            </a:r>
            <a:endParaRPr lang="en-US" sz="1000" spc="-4" dirty="0">
              <a:latin typeface="DejaVu Sans Mono"/>
              <a:cs typeface="DejaVu Sans Mono"/>
            </a:endParaRPr>
          </a:p>
          <a:p>
            <a:pPr marL="538441" marR="152692">
              <a:spcBef>
                <a:spcPts val="35"/>
              </a:spcBef>
              <a:tabLst>
                <a:tab pos="828646" algn="l"/>
                <a:tab pos="925529" algn="l"/>
                <a:tab pos="1409501" algn="l"/>
                <a:tab pos="1602822" algn="l"/>
                <a:tab pos="1796589" algn="l"/>
                <a:tab pos="1989910" algn="l"/>
                <a:tab pos="2086794" algn="l"/>
                <a:tab pos="2280115" algn="l"/>
                <a:tab pos="2376998" algn="l"/>
                <a:tab pos="2473882" algn="l"/>
                <a:tab pos="2570319" algn="l"/>
                <a:tab pos="2667203" algn="l"/>
                <a:tab pos="2860969" algn="l"/>
                <a:tab pos="3054291" algn="l"/>
                <a:tab pos="3247612" algn="l"/>
              </a:tabLst>
            </a:pPr>
            <a:r>
              <a:rPr sz="1000" spc="-4" dirty="0">
                <a:latin typeface="DejaVu Sans Mono"/>
                <a:cs typeface="DejaVu Sans Mono"/>
              </a:rPr>
              <a:t>Stack&lt;Integer&gt;	path</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new</a:t>
            </a:r>
            <a:r>
              <a:rPr lang="en-US" sz="1000" spc="-4" dirty="0">
                <a:latin typeface="DejaVu Sans Mono"/>
                <a:cs typeface="DejaVu Sans Mono"/>
              </a:rPr>
              <a:t> </a:t>
            </a:r>
            <a:r>
              <a:rPr sz="1000" spc="-4" dirty="0">
                <a:latin typeface="DejaVu Sans Mono"/>
                <a:cs typeface="DejaVu Sans Mono"/>
              </a:rPr>
              <a:t>Stack&lt;Integer&gt;();  </a:t>
            </a:r>
            <a:endParaRPr lang="en-US" sz="1000" spc="-4" dirty="0">
              <a:latin typeface="DejaVu Sans Mono"/>
              <a:cs typeface="DejaVu Sans Mono"/>
            </a:endParaRPr>
          </a:p>
          <a:p>
            <a:pPr marL="538441" marR="152692">
              <a:spcBef>
                <a:spcPts val="35"/>
              </a:spcBef>
              <a:tabLst>
                <a:tab pos="828646" algn="l"/>
                <a:tab pos="925529" algn="l"/>
                <a:tab pos="1409501" algn="l"/>
                <a:tab pos="1602822" algn="l"/>
                <a:tab pos="1796589" algn="l"/>
                <a:tab pos="1989910" algn="l"/>
                <a:tab pos="2086794" algn="l"/>
                <a:tab pos="2280115" algn="l"/>
                <a:tab pos="2376998" algn="l"/>
                <a:tab pos="2473882" algn="l"/>
                <a:tab pos="2570319" algn="l"/>
                <a:tab pos="2667203" algn="l"/>
                <a:tab pos="2860969" algn="l"/>
                <a:tab pos="3054291" algn="l"/>
                <a:tab pos="3247612" algn="l"/>
              </a:tabLst>
            </a:pPr>
            <a:r>
              <a:rPr sz="1000" spc="-4" dirty="0">
                <a:latin typeface="DejaVu Sans Mono"/>
                <a:cs typeface="DejaVu Sans Mono"/>
              </a:rPr>
              <a:t>for</a:t>
            </a:r>
            <a:r>
              <a:rPr lang="en-US" sz="1000" spc="-4" dirty="0">
                <a:latin typeface="DejaVu Sans Mono"/>
                <a:cs typeface="DejaVu Sans Mono"/>
              </a:rPr>
              <a:t> </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x</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x	!=</a:t>
            </a:r>
            <a:r>
              <a:rPr lang="en-US" sz="1000" spc="-4" dirty="0">
                <a:latin typeface="DejaVu Sans Mono"/>
                <a:cs typeface="DejaVu Sans Mono"/>
              </a:rPr>
              <a:t> </a:t>
            </a:r>
            <a:r>
              <a:rPr sz="1000" spc="-4" dirty="0">
                <a:latin typeface="DejaVu Sans Mono"/>
                <a:cs typeface="DejaVu Sans Mono"/>
              </a:rPr>
              <a:t>s;</a:t>
            </a:r>
            <a:r>
              <a:rPr lang="en-US" sz="1000" spc="-4" dirty="0">
                <a:latin typeface="DejaVu Sans Mono"/>
                <a:cs typeface="DejaVu Sans Mono"/>
              </a:rPr>
              <a:t> </a:t>
            </a:r>
            <a:r>
              <a:rPr sz="1000" spc="-4" dirty="0">
                <a:latin typeface="DejaVu Sans Mono"/>
                <a:cs typeface="DejaVu Sans Mono"/>
              </a:rPr>
              <a:t>x</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[x])</a:t>
            </a:r>
            <a:endParaRPr sz="1000" dirty="0">
              <a:latin typeface="DejaVu Sans Mono"/>
              <a:cs typeface="DejaVu Sans Mono"/>
            </a:endParaRPr>
          </a:p>
          <a:p>
            <a:pPr marL="829092">
              <a:spcBef>
                <a:spcPts val="239"/>
              </a:spcBef>
            </a:pPr>
            <a:r>
              <a:rPr sz="1000" spc="-4" dirty="0">
                <a:latin typeface="DejaVu Sans Mono"/>
                <a:cs typeface="DejaVu Sans Mono"/>
              </a:rPr>
              <a:t>path.push(x);</a:t>
            </a:r>
            <a:endParaRPr sz="1000" dirty="0">
              <a:latin typeface="DejaVu Sans Mono"/>
              <a:cs typeface="DejaVu Sans Mono"/>
            </a:endParaRPr>
          </a:p>
          <a:p>
            <a:pPr marL="538441" marR="3055184">
              <a:spcBef>
                <a:spcPts val="28"/>
              </a:spcBef>
              <a:tabLst>
                <a:tab pos="1215734" algn="l"/>
              </a:tabLst>
            </a:pPr>
            <a:r>
              <a:rPr sz="1000" spc="-4" dirty="0">
                <a:latin typeface="DejaVu Sans Mono"/>
                <a:cs typeface="DejaVu Sans Mono"/>
              </a:rPr>
              <a:t>path.push(s)</a:t>
            </a:r>
            <a:r>
              <a:rPr lang="en-US" sz="1000" spc="-4" dirty="0">
                <a:latin typeface="DejaVu Sans Mono"/>
                <a:cs typeface="DejaVu Sans Mono"/>
              </a:rPr>
              <a:t>;</a:t>
            </a:r>
          </a:p>
          <a:p>
            <a:pPr marL="538441" marR="3055184">
              <a:spcBef>
                <a:spcPts val="28"/>
              </a:spcBef>
              <a:tabLst>
                <a:tab pos="1215734"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248236">
              <a:spcBef>
                <a:spcPts val="141"/>
              </a:spcBef>
            </a:pPr>
            <a:r>
              <a:rPr sz="1000" spc="-4" dirty="0">
                <a:latin typeface="DejaVu Sans Mono"/>
                <a:cs typeface="DejaVu Sans Mono"/>
              </a:rPr>
              <a:t>}</a:t>
            </a:r>
            <a:endParaRPr sz="1000" dirty="0">
              <a:latin typeface="DejaVu Sans Mono"/>
              <a:cs typeface="DejaVu Sans Mono"/>
            </a:endParaRPr>
          </a:p>
        </p:txBody>
      </p:sp>
      <p:sp>
        <p:nvSpPr>
          <p:cNvPr id="28" name="Rectangle 27">
            <a:extLst>
              <a:ext uri="{FF2B5EF4-FFF2-40B4-BE49-F238E27FC236}">
                <a16:creationId xmlns:a16="http://schemas.microsoft.com/office/drawing/2014/main" id="{37A07194-500A-AF4A-91A1-239DF4778049}"/>
              </a:ext>
            </a:extLst>
          </p:cNvPr>
          <p:cNvSpPr/>
          <p:nvPr/>
        </p:nvSpPr>
        <p:spPr>
          <a:xfrm>
            <a:off x="878450" y="5309996"/>
            <a:ext cx="1529190" cy="26178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75E818B6-8465-4646-9813-58D932B34297}"/>
              </a:ext>
            </a:extLst>
          </p:cNvPr>
          <p:cNvSpPr/>
          <p:nvPr/>
        </p:nvSpPr>
        <p:spPr>
          <a:xfrm>
            <a:off x="1163992" y="5824131"/>
            <a:ext cx="3089225" cy="638910"/>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2842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dissolv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dissolv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dissolv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16" grpId="0" animBg="1"/>
      <p:bldP spid="17" grpId="0" animBg="1"/>
      <p:bldP spid="27"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4" name="object 8">
            <a:extLst>
              <a:ext uri="{FF2B5EF4-FFF2-40B4-BE49-F238E27FC236}">
                <a16:creationId xmlns:a16="http://schemas.microsoft.com/office/drawing/2014/main" id="{E4620BF5-E0A5-044B-82E1-BC86AE58DE01}"/>
              </a:ext>
            </a:extLst>
          </p:cNvPr>
          <p:cNvSpPr/>
          <p:nvPr/>
        </p:nvSpPr>
        <p:spPr>
          <a:xfrm>
            <a:off x="4885620" y="2215399"/>
            <a:ext cx="2982516" cy="2232422"/>
          </a:xfrm>
          <a:prstGeom prst="rect">
            <a:avLst/>
          </a:prstGeom>
          <a:blipFill>
            <a:blip r:embed="rId2" cstate="print"/>
            <a:stretch>
              <a:fillRect/>
            </a:stretch>
          </a:blipFill>
        </p:spPr>
        <p:txBody>
          <a:bodyPr wrap="square" lIns="0" tIns="0" rIns="0" bIns="0" rtlCol="0"/>
          <a:lstStyle/>
          <a:p>
            <a:endParaRPr sz="1266"/>
          </a:p>
        </p:txBody>
      </p:sp>
      <p:sp>
        <p:nvSpPr>
          <p:cNvPr id="5" name="object 9">
            <a:extLst>
              <a:ext uri="{FF2B5EF4-FFF2-40B4-BE49-F238E27FC236}">
                <a16:creationId xmlns:a16="http://schemas.microsoft.com/office/drawing/2014/main" id="{033A0EF6-4091-8B46-8162-AD42A38C9F21}"/>
              </a:ext>
            </a:extLst>
          </p:cNvPr>
          <p:cNvSpPr/>
          <p:nvPr/>
        </p:nvSpPr>
        <p:spPr>
          <a:xfrm>
            <a:off x="1170871" y="2215398"/>
            <a:ext cx="2991445" cy="2241352"/>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5775821" cy="61042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(Photoshop magic wand). </a:t>
            </a:r>
          </a:p>
          <a:p>
            <a:pPr>
              <a:spcBef>
                <a:spcPts val="100"/>
              </a:spcBef>
              <a:spcAft>
                <a:spcPts val="100"/>
              </a:spcAft>
            </a:pPr>
            <a:r>
              <a:rPr lang="en-US" sz="1600" dirty="0">
                <a:latin typeface="Arial" panose="020B0604020202020204" pitchFamily="34" charset="0"/>
                <a:cs typeface="Arial" panose="020B0604020202020204" pitchFamily="34" charset="0"/>
              </a:rPr>
              <a:t>Assumptions. Picture has millions to billions of pixels. </a:t>
            </a: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4"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5"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6"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4"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7"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8"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9"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7"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10"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11"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2"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10"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3"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4"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5"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3"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7"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8"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9"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7"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6"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6"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4"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7"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9"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7"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8"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2"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10"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9"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5"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3"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7"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9"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7"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4"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5"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6"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4"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7"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8"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9"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7"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10"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11"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2"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10"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3"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4"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5"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3"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7"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8"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9"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7"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6"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6"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4"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7"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9"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7"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8"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2"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10"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9"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5"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3"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7"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9"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7"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191"/>
                                        </p:tgtEl>
                                        <p:attrNameLst>
                                          <p:attrName>style.visibility</p:attrName>
                                        </p:attrNameLst>
                                      </p:cBhvr>
                                      <p:to>
                                        <p:strVal val="visible"/>
                                      </p:to>
                                    </p:set>
                                    <p:animEffect transition="in" filter="dissolve">
                                      <p:cBhvr>
                                        <p:cTn id="21"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1077218"/>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r>
              <a:rPr lang="en-US" sz="1600" dirty="0">
                <a:solidFill>
                  <a:srgbClr val="FFC000"/>
                </a:solidFill>
                <a:latin typeface="Arial" panose="020B0604020202020204" pitchFamily="34" charset="0"/>
                <a:cs typeface="Arial" panose="020B0604020202020204" pitchFamily="34" charset="0"/>
              </a:rPr>
              <a:t>BFS is a digraph algorithm. </a:t>
            </a: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5872120"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For </a:t>
            </a:r>
            <a:r>
              <a:rPr lang="en-US" sz="1600" dirty="0">
                <a:highlight>
                  <a:srgbClr val="FFFF00"/>
                </a:highlight>
                <a:latin typeface="Arial" panose="020B0604020202020204" pitchFamily="34" charset="0"/>
                <a:cs typeface="Arial" panose="020B0604020202020204" pitchFamily="34" charset="0"/>
              </a:rPr>
              <a:t>directed</a:t>
            </a:r>
            <a:r>
              <a:rPr lang="en-US" sz="1600" dirty="0">
                <a:latin typeface="Arial" panose="020B0604020202020204" pitchFamily="34" charset="0"/>
                <a:cs typeface="Arial" panose="020B0604020202020204" pitchFamily="34" charset="0"/>
              </a:rPr>
              <a:t> graph, same method as for undirected graphs.</a:t>
            </a:r>
          </a:p>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522341" y="2100935"/>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
        <p:nvSpPr>
          <p:cNvPr id="262" name="Rectangle 261">
            <a:extLst>
              <a:ext uri="{FF2B5EF4-FFF2-40B4-BE49-F238E27FC236}">
                <a16:creationId xmlns:a16="http://schemas.microsoft.com/office/drawing/2014/main" id="{EB5243E8-3B03-C647-ACE4-139441A229B4}"/>
              </a:ext>
            </a:extLst>
          </p:cNvPr>
          <p:cNvSpPr/>
          <p:nvPr/>
        </p:nvSpPr>
        <p:spPr>
          <a:xfrm>
            <a:off x="522341" y="4189745"/>
            <a:ext cx="1963999" cy="338554"/>
          </a:xfrm>
          <a:prstGeom prst="rect">
            <a:avLst/>
          </a:prstGeom>
          <a:solidFill>
            <a:srgbClr val="FF0000"/>
          </a:solidFill>
        </p:spPr>
        <p:txBody>
          <a:bodyPr wrap="square">
            <a:spAutoFit/>
          </a:bodyPr>
          <a:lstStyle/>
          <a:p>
            <a:pPr>
              <a:spcBef>
                <a:spcPts val="200"/>
              </a:spcBef>
              <a:spcAft>
                <a:spcPts val="200"/>
              </a:spcAft>
            </a:pPr>
            <a:r>
              <a:rPr lang="en-US" sz="1600" dirty="0">
                <a:solidFill>
                  <a:schemeClr val="bg1"/>
                </a:solidFill>
                <a:latin typeface="Arial" panose="020B0604020202020204" pitchFamily="34" charset="0"/>
                <a:cs typeface="Arial" panose="020B0604020202020204" pitchFamily="34" charset="0"/>
              </a:rPr>
              <a:t>Why not use DFS? </a:t>
            </a:r>
          </a:p>
        </p:txBody>
      </p:sp>
      <p:sp>
        <p:nvSpPr>
          <p:cNvPr id="263" name="Rectangle 262">
            <a:extLst>
              <a:ext uri="{FF2B5EF4-FFF2-40B4-BE49-F238E27FC236}">
                <a16:creationId xmlns:a16="http://schemas.microsoft.com/office/drawing/2014/main" id="{967CE9C4-16D4-D742-ABC3-F1DEED4F169E}"/>
              </a:ext>
            </a:extLst>
          </p:cNvPr>
          <p:cNvSpPr/>
          <p:nvPr/>
        </p:nvSpPr>
        <p:spPr>
          <a:xfrm>
            <a:off x="513889" y="4776341"/>
            <a:ext cx="4769078" cy="1323439"/>
          </a:xfrm>
          <a:prstGeom prst="rect">
            <a:avLst/>
          </a:prstGeom>
          <a:ln>
            <a:solidFill>
              <a:schemeClr val="accent1"/>
            </a:solidFill>
          </a:ln>
        </p:spPr>
        <p:txBody>
          <a:bodyPr wrap="square">
            <a:spAutoFit/>
          </a:bodyPr>
          <a:lstStyle/>
          <a:p>
            <a:r>
              <a:rPr lang="en-US" sz="1600" dirty="0">
                <a:latin typeface="Times New Roman" panose="02020603050405020304" pitchFamily="18" charset="0"/>
                <a:cs typeface="Times New Roman" panose="02020603050405020304" pitchFamily="18" charset="0"/>
              </a:rPr>
              <a:t>Some web pages would </a:t>
            </a:r>
            <a:r>
              <a:rPr lang="en-US" sz="1600" b="1" dirty="0">
                <a:solidFill>
                  <a:schemeClr val="accent1"/>
                </a:solidFill>
                <a:latin typeface="Times New Roman" panose="02020603050405020304" pitchFamily="18" charset="0"/>
                <a:cs typeface="Times New Roman" panose="02020603050405020304" pitchFamily="18" charset="0"/>
              </a:rPr>
              <a:t>trap</a:t>
            </a:r>
            <a:r>
              <a:rPr lang="en-US" sz="1600" dirty="0">
                <a:latin typeface="Times New Roman" panose="02020603050405020304" pitchFamily="18" charset="0"/>
                <a:cs typeface="Times New Roman" panose="02020603050405020304" pitchFamily="18" charset="0"/>
              </a:rPr>
              <a:t> the DFS search by creating new web pages and make links to them the first time that you visit them. DFS would always go to a new web page like that and it'd keep creating new ones and you wouldn't get very far. </a:t>
            </a:r>
          </a:p>
        </p:txBody>
      </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62"/>
                                        </p:tgtEl>
                                        <p:attrNameLst>
                                          <p:attrName>style.visibility</p:attrName>
                                        </p:attrNameLst>
                                      </p:cBhvr>
                                      <p:to>
                                        <p:strVal val="visible"/>
                                      </p:to>
                                    </p:set>
                                    <p:animEffect transition="in" filter="dissolve">
                                      <p:cBhvr>
                                        <p:cTn id="20" dur="500"/>
                                        <p:tgtEl>
                                          <p:spTgt spid="26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63"/>
                                        </p:tgtEl>
                                        <p:attrNameLst>
                                          <p:attrName>style.visibility</p:attrName>
                                        </p:attrNameLst>
                                      </p:cBhvr>
                                      <p:to>
                                        <p:strVal val="visible"/>
                                      </p:to>
                                    </p:set>
                                    <p:animEffect transition="in" filter="dissolve">
                                      <p:cBhvr>
                                        <p:cTn id="25"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62" grpId="0" animBg="1"/>
      <p:bldP spid="26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551329" y="1438511"/>
            <a:ext cx="4551027"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C66B-85A6-994A-B9EC-946C1A231A73}"/>
              </a:ext>
            </a:extLst>
          </p:cNvPr>
          <p:cNvSpPr>
            <a:spLocks noGrp="1"/>
          </p:cNvSpPr>
          <p:nvPr>
            <p:ph type="title"/>
          </p:nvPr>
        </p:nvSpPr>
        <p:spPr>
          <a:xfrm>
            <a:off x="457200" y="215915"/>
            <a:ext cx="8229600" cy="1143000"/>
          </a:xfrm>
        </p:spPr>
        <p:txBody>
          <a:bodyPr>
            <a:normAutofit fontScale="90000"/>
          </a:bodyPr>
          <a:lstStyle/>
          <a:p>
            <a:r>
              <a:rPr lang="en-US" dirty="0"/>
              <a:t>Finding </a:t>
            </a:r>
            <a:r>
              <a:rPr lang="en-US" dirty="0">
                <a:latin typeface="Arial" panose="020B0604020202020204" pitchFamily="34" charset="0"/>
                <a:cs typeface="Arial" panose="020B0604020202020204" pitchFamily="34" charset="0"/>
              </a:rPr>
              <a:t>CCs with DFS</a:t>
            </a:r>
            <a:r>
              <a:rPr lang="en-US" spc="-7" dirty="0">
                <a:latin typeface="Arial"/>
                <a:cs typeface="Arial"/>
              </a:rPr>
              <a:t>: Java</a:t>
            </a:r>
            <a:r>
              <a:rPr lang="en-US" spc="18" dirty="0">
                <a:latin typeface="Arial"/>
                <a:cs typeface="Arial"/>
              </a:rPr>
              <a:t> </a:t>
            </a:r>
            <a:r>
              <a:rPr lang="en-US" spc="14" dirty="0">
                <a:latin typeface="Arial"/>
                <a:cs typeface="Arial"/>
              </a:rPr>
              <a:t>Implementation</a:t>
            </a:r>
            <a:endParaRPr lang="en-US" dirty="0"/>
          </a:p>
        </p:txBody>
      </p:sp>
      <p:sp>
        <p:nvSpPr>
          <p:cNvPr id="4" name="object 5">
            <a:extLst>
              <a:ext uri="{FF2B5EF4-FFF2-40B4-BE49-F238E27FC236}">
                <a16:creationId xmlns:a16="http://schemas.microsoft.com/office/drawing/2014/main" id="{A5BAE536-5456-864D-96CB-8560E5B5B15B}"/>
              </a:ext>
            </a:extLst>
          </p:cNvPr>
          <p:cNvSpPr/>
          <p:nvPr/>
        </p:nvSpPr>
        <p:spPr>
          <a:xfrm>
            <a:off x="815829" y="1291803"/>
            <a:ext cx="4415118" cy="5388128"/>
          </a:xfrm>
          <a:prstGeom prst="rect">
            <a:avLst/>
          </a:prstGeom>
          <a:blipFill>
            <a:blip r:embed="rId2" cstate="print"/>
            <a:stretch>
              <a:fillRect/>
            </a:stretch>
          </a:blipFill>
        </p:spPr>
        <p:txBody>
          <a:bodyPr wrap="square" lIns="0" tIns="0" rIns="0" bIns="0" rtlCol="0"/>
          <a:lstStyle/>
          <a:p>
            <a:endParaRPr sz="1588"/>
          </a:p>
        </p:txBody>
      </p:sp>
      <p:sp>
        <p:nvSpPr>
          <p:cNvPr id="5" name="object 6">
            <a:extLst>
              <a:ext uri="{FF2B5EF4-FFF2-40B4-BE49-F238E27FC236}">
                <a16:creationId xmlns:a16="http://schemas.microsoft.com/office/drawing/2014/main" id="{835ABD40-AB59-4343-BF4A-C5B27EEE3F37}"/>
              </a:ext>
            </a:extLst>
          </p:cNvPr>
          <p:cNvSpPr/>
          <p:nvPr/>
        </p:nvSpPr>
        <p:spPr>
          <a:xfrm>
            <a:off x="872754" y="1350443"/>
            <a:ext cx="4233022" cy="5209599"/>
          </a:xfrm>
          <a:custGeom>
            <a:avLst/>
            <a:gdLst/>
            <a:ahLst/>
            <a:cxnLst/>
            <a:rect l="l" t="t" r="r" b="b"/>
            <a:pathLst>
              <a:path w="4797425" h="6151880">
                <a:moveTo>
                  <a:pt x="0" y="0"/>
                </a:moveTo>
                <a:lnTo>
                  <a:pt x="4797311" y="0"/>
                </a:lnTo>
                <a:lnTo>
                  <a:pt x="4797311" y="6151618"/>
                </a:lnTo>
                <a:lnTo>
                  <a:pt x="0" y="6151618"/>
                </a:lnTo>
                <a:lnTo>
                  <a:pt x="0" y="0"/>
                </a:lnTo>
                <a:close/>
              </a:path>
            </a:pathLst>
          </a:custGeom>
          <a:solidFill>
            <a:srgbClr val="CBCBCB"/>
          </a:solidFill>
        </p:spPr>
        <p:txBody>
          <a:bodyPr wrap="square" lIns="0" tIns="0" rIns="0" bIns="0" rtlCol="0"/>
          <a:lstStyle/>
          <a:p>
            <a:endParaRPr sz="1588"/>
          </a:p>
        </p:txBody>
      </p:sp>
      <p:sp>
        <p:nvSpPr>
          <p:cNvPr id="6" name="object 7">
            <a:extLst>
              <a:ext uri="{FF2B5EF4-FFF2-40B4-BE49-F238E27FC236}">
                <a16:creationId xmlns:a16="http://schemas.microsoft.com/office/drawing/2014/main" id="{C17DD4AE-D9D3-5743-A139-012F415A1A7E}"/>
              </a:ext>
            </a:extLst>
          </p:cNvPr>
          <p:cNvSpPr/>
          <p:nvPr/>
        </p:nvSpPr>
        <p:spPr>
          <a:xfrm>
            <a:off x="1007224" y="1910207"/>
            <a:ext cx="3964081" cy="462037"/>
          </a:xfrm>
          <a:custGeom>
            <a:avLst/>
            <a:gdLst/>
            <a:ahLst/>
            <a:cxnLst/>
            <a:rect l="l" t="t" r="r" b="b"/>
            <a:pathLst>
              <a:path w="4492625" h="476885">
                <a:moveTo>
                  <a:pt x="0" y="0"/>
                </a:moveTo>
                <a:lnTo>
                  <a:pt x="4492117" y="0"/>
                </a:lnTo>
                <a:lnTo>
                  <a:pt x="4492117" y="476859"/>
                </a:lnTo>
                <a:lnTo>
                  <a:pt x="0" y="476859"/>
                </a:lnTo>
                <a:lnTo>
                  <a:pt x="0" y="0"/>
                </a:lnTo>
                <a:close/>
              </a:path>
            </a:pathLst>
          </a:custGeom>
          <a:solidFill>
            <a:srgbClr val="FFFFFF"/>
          </a:solidFill>
        </p:spPr>
        <p:txBody>
          <a:bodyPr wrap="square" lIns="0" tIns="0" rIns="0" bIns="0" rtlCol="0"/>
          <a:lstStyle/>
          <a:p>
            <a:endParaRPr sz="1588"/>
          </a:p>
        </p:txBody>
      </p:sp>
      <p:sp>
        <p:nvSpPr>
          <p:cNvPr id="7" name="object 8">
            <a:extLst>
              <a:ext uri="{FF2B5EF4-FFF2-40B4-BE49-F238E27FC236}">
                <a16:creationId xmlns:a16="http://schemas.microsoft.com/office/drawing/2014/main" id="{D2E64568-583B-B04E-A526-5AAB71EEED48}"/>
              </a:ext>
            </a:extLst>
          </p:cNvPr>
          <p:cNvSpPr/>
          <p:nvPr/>
        </p:nvSpPr>
        <p:spPr>
          <a:xfrm>
            <a:off x="1007405" y="3047688"/>
            <a:ext cx="3964081" cy="1362814"/>
          </a:xfrm>
          <a:custGeom>
            <a:avLst/>
            <a:gdLst/>
            <a:ahLst/>
            <a:cxnLst/>
            <a:rect l="l" t="t" r="r" b="b"/>
            <a:pathLst>
              <a:path w="4492625" h="2127250">
                <a:moveTo>
                  <a:pt x="0" y="0"/>
                </a:moveTo>
                <a:lnTo>
                  <a:pt x="4492117" y="0"/>
                </a:lnTo>
                <a:lnTo>
                  <a:pt x="4492117" y="2126843"/>
                </a:lnTo>
                <a:lnTo>
                  <a:pt x="0" y="2126843"/>
                </a:lnTo>
                <a:lnTo>
                  <a:pt x="0" y="0"/>
                </a:lnTo>
                <a:close/>
              </a:path>
            </a:pathLst>
          </a:custGeom>
          <a:solidFill>
            <a:srgbClr val="FFFFFF"/>
          </a:solidFill>
        </p:spPr>
        <p:txBody>
          <a:bodyPr wrap="square" lIns="0" tIns="0" rIns="0" bIns="0" rtlCol="0"/>
          <a:lstStyle/>
          <a:p>
            <a:endParaRPr sz="1588"/>
          </a:p>
        </p:txBody>
      </p:sp>
      <p:sp>
        <p:nvSpPr>
          <p:cNvPr id="8" name="object 9">
            <a:extLst>
              <a:ext uri="{FF2B5EF4-FFF2-40B4-BE49-F238E27FC236}">
                <a16:creationId xmlns:a16="http://schemas.microsoft.com/office/drawing/2014/main" id="{7E338577-7666-6F4E-BCEE-3ABFD96C1C2C}"/>
              </a:ext>
            </a:extLst>
          </p:cNvPr>
          <p:cNvSpPr txBox="1"/>
          <p:nvPr/>
        </p:nvSpPr>
        <p:spPr>
          <a:xfrm>
            <a:off x="872754" y="1350443"/>
            <a:ext cx="4233022" cy="285093"/>
          </a:xfrm>
          <a:prstGeom prst="rect">
            <a:avLst/>
          </a:prstGeom>
          <a:solidFill>
            <a:srgbClr val="CBCBCB"/>
          </a:solidFill>
        </p:spPr>
        <p:txBody>
          <a:bodyPr vert="horz" wrap="square" lIns="0" tIns="100853" rIns="0" bIns="0" rtlCol="0">
            <a:spAutoFit/>
          </a:bodyPr>
          <a:lstStyle/>
          <a:p>
            <a:pPr marL="138960">
              <a:spcBef>
                <a:spcPts val="794"/>
              </a:spcBef>
            </a:pPr>
            <a:endParaRPr sz="1191" dirty="0">
              <a:latin typeface="DejaVu Sans Mono"/>
              <a:cs typeface="DejaVu Sans Mono"/>
            </a:endParaRPr>
          </a:p>
        </p:txBody>
      </p:sp>
      <p:sp>
        <p:nvSpPr>
          <p:cNvPr id="10" name="object 11">
            <a:extLst>
              <a:ext uri="{FF2B5EF4-FFF2-40B4-BE49-F238E27FC236}">
                <a16:creationId xmlns:a16="http://schemas.microsoft.com/office/drawing/2014/main" id="{58FC9352-F25C-AA40-87B6-3724F83377A6}"/>
              </a:ext>
            </a:extLst>
          </p:cNvPr>
          <p:cNvSpPr/>
          <p:nvPr/>
        </p:nvSpPr>
        <p:spPr>
          <a:xfrm>
            <a:off x="3675139" y="3834723"/>
            <a:ext cx="1762685" cy="14568"/>
          </a:xfrm>
          <a:custGeom>
            <a:avLst/>
            <a:gdLst/>
            <a:ahLst/>
            <a:cxnLst/>
            <a:rect l="l" t="t" r="r" b="b"/>
            <a:pathLst>
              <a:path w="1997710" h="16510">
                <a:moveTo>
                  <a:pt x="0" y="0"/>
                </a:moveTo>
                <a:lnTo>
                  <a:pt x="9537" y="76"/>
                </a:lnTo>
                <a:lnTo>
                  <a:pt x="1997629" y="15994"/>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12" name="object 13">
            <a:extLst>
              <a:ext uri="{FF2B5EF4-FFF2-40B4-BE49-F238E27FC236}">
                <a16:creationId xmlns:a16="http://schemas.microsoft.com/office/drawing/2014/main" id="{75283988-7665-D74D-A090-B04911FAB8A2}"/>
              </a:ext>
            </a:extLst>
          </p:cNvPr>
          <p:cNvSpPr txBox="1"/>
          <p:nvPr/>
        </p:nvSpPr>
        <p:spPr>
          <a:xfrm>
            <a:off x="5630045" y="3679756"/>
            <a:ext cx="1794212" cy="384751"/>
          </a:xfrm>
          <a:prstGeom prst="rect">
            <a:avLst/>
          </a:prstGeom>
        </p:spPr>
        <p:txBody>
          <a:bodyPr vert="horz" wrap="square" lIns="0" tIns="11206" rIns="0" bIns="0" rtlCol="0">
            <a:spAutoFit/>
          </a:bodyPr>
          <a:lstStyle/>
          <a:p>
            <a:pPr marL="11206" marR="4483">
              <a:lnSpc>
                <a:spcPct val="119900"/>
              </a:lnSpc>
              <a:spcBef>
                <a:spcPts val="88"/>
              </a:spcBef>
            </a:pPr>
            <a:r>
              <a:rPr sz="1059" kern="0" dirty="0">
                <a:solidFill>
                  <a:srgbClr val="8D3124"/>
                </a:solidFill>
                <a:latin typeface="Arial" panose="020B0604020202020204" pitchFamily="34" charset="0"/>
                <a:cs typeface="Arial" panose="020B0604020202020204" pitchFamily="34" charset="0"/>
              </a:rPr>
              <a:t>run DFS from one vertex in  each component</a:t>
            </a:r>
          </a:p>
        </p:txBody>
      </p:sp>
      <p:sp>
        <p:nvSpPr>
          <p:cNvPr id="13" name="object 14">
            <a:extLst>
              <a:ext uri="{FF2B5EF4-FFF2-40B4-BE49-F238E27FC236}">
                <a16:creationId xmlns:a16="http://schemas.microsoft.com/office/drawing/2014/main" id="{B4F604B3-88E3-AD4B-BF12-D22C2619C9A6}"/>
              </a:ext>
            </a:extLst>
          </p:cNvPr>
          <p:cNvSpPr/>
          <p:nvPr/>
        </p:nvSpPr>
        <p:spPr>
          <a:xfrm>
            <a:off x="4604149" y="2049229"/>
            <a:ext cx="826434" cy="0"/>
          </a:xfrm>
          <a:custGeom>
            <a:avLst/>
            <a:gdLst/>
            <a:ahLst/>
            <a:cxnLst/>
            <a:rect l="l" t="t" r="r" b="b"/>
            <a:pathLst>
              <a:path w="936625">
                <a:moveTo>
                  <a:pt x="0" y="0"/>
                </a:moveTo>
                <a:lnTo>
                  <a:pt x="9537" y="0"/>
                </a:lnTo>
                <a:lnTo>
                  <a:pt x="936630" y="0"/>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15" name="object 16">
            <a:extLst>
              <a:ext uri="{FF2B5EF4-FFF2-40B4-BE49-F238E27FC236}">
                <a16:creationId xmlns:a16="http://schemas.microsoft.com/office/drawing/2014/main" id="{BE840E17-1CD9-E64D-A067-1EE27E46E829}"/>
              </a:ext>
            </a:extLst>
          </p:cNvPr>
          <p:cNvSpPr/>
          <p:nvPr/>
        </p:nvSpPr>
        <p:spPr>
          <a:xfrm>
            <a:off x="4604149" y="2268028"/>
            <a:ext cx="836519" cy="0"/>
          </a:xfrm>
          <a:custGeom>
            <a:avLst/>
            <a:gdLst/>
            <a:ahLst/>
            <a:cxnLst/>
            <a:rect l="l" t="t" r="r" b="b"/>
            <a:pathLst>
              <a:path w="948054">
                <a:moveTo>
                  <a:pt x="0" y="0"/>
                </a:moveTo>
                <a:lnTo>
                  <a:pt x="9537" y="0"/>
                </a:lnTo>
                <a:lnTo>
                  <a:pt x="947818" y="0"/>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17" name="object 18">
            <a:extLst>
              <a:ext uri="{FF2B5EF4-FFF2-40B4-BE49-F238E27FC236}">
                <a16:creationId xmlns:a16="http://schemas.microsoft.com/office/drawing/2014/main" id="{3811BE89-9E58-6B49-A52D-E6FD2FB5B945}"/>
              </a:ext>
            </a:extLst>
          </p:cNvPr>
          <p:cNvSpPr txBox="1"/>
          <p:nvPr/>
        </p:nvSpPr>
        <p:spPr>
          <a:xfrm>
            <a:off x="5630045" y="1900809"/>
            <a:ext cx="2411506" cy="458938"/>
          </a:xfrm>
          <a:prstGeom prst="rect">
            <a:avLst/>
          </a:prstGeom>
        </p:spPr>
        <p:txBody>
          <a:bodyPr vert="horz" wrap="square" lIns="0" tIns="11206" rIns="0" bIns="0" rtlCol="0">
            <a:spAutoFit/>
          </a:bodyPr>
          <a:lstStyle/>
          <a:p>
            <a:pPr marL="11206" marR="4483">
              <a:lnSpc>
                <a:spcPct val="146000"/>
              </a:lnSpc>
              <a:spcBef>
                <a:spcPts val="88"/>
              </a:spcBef>
            </a:pPr>
            <a:r>
              <a:rPr sz="1059" kern="0" dirty="0">
                <a:solidFill>
                  <a:srgbClr val="8D3124"/>
                </a:solidFill>
                <a:latin typeface="Arial" panose="020B0604020202020204" pitchFamily="34" charset="0"/>
                <a:cs typeface="Arial" panose="020B0604020202020204" pitchFamily="34" charset="0"/>
              </a:rPr>
              <a:t>id[v] = id of component containing v  number of components</a:t>
            </a:r>
          </a:p>
        </p:txBody>
      </p:sp>
      <p:sp>
        <p:nvSpPr>
          <p:cNvPr id="24" name="object 5">
            <a:extLst>
              <a:ext uri="{FF2B5EF4-FFF2-40B4-BE49-F238E27FC236}">
                <a16:creationId xmlns:a16="http://schemas.microsoft.com/office/drawing/2014/main" id="{EEF54891-79B7-FE40-BC36-C3370A984231}"/>
              </a:ext>
            </a:extLst>
          </p:cNvPr>
          <p:cNvSpPr/>
          <p:nvPr/>
        </p:nvSpPr>
        <p:spPr>
          <a:xfrm>
            <a:off x="1007224" y="4594781"/>
            <a:ext cx="3964081" cy="420342"/>
          </a:xfrm>
          <a:custGeom>
            <a:avLst/>
            <a:gdLst/>
            <a:ahLst/>
            <a:cxnLst/>
            <a:rect l="l" t="t" r="r" b="b"/>
            <a:pathLst>
              <a:path w="5121910" h="395605">
                <a:moveTo>
                  <a:pt x="0" y="0"/>
                </a:moveTo>
                <a:lnTo>
                  <a:pt x="5121583" y="0"/>
                </a:lnTo>
                <a:lnTo>
                  <a:pt x="5121583" y="395554"/>
                </a:lnTo>
                <a:lnTo>
                  <a:pt x="0" y="395554"/>
                </a:lnTo>
                <a:lnTo>
                  <a:pt x="0" y="0"/>
                </a:lnTo>
                <a:close/>
              </a:path>
            </a:pathLst>
          </a:custGeom>
          <a:solidFill>
            <a:srgbClr val="FFFFFF"/>
          </a:solidFill>
        </p:spPr>
        <p:txBody>
          <a:bodyPr wrap="square" lIns="0" tIns="0" rIns="0" bIns="0" rtlCol="0"/>
          <a:lstStyle/>
          <a:p>
            <a:endParaRPr sz="1588"/>
          </a:p>
        </p:txBody>
      </p:sp>
      <p:sp>
        <p:nvSpPr>
          <p:cNvPr id="42" name="object 5">
            <a:extLst>
              <a:ext uri="{FF2B5EF4-FFF2-40B4-BE49-F238E27FC236}">
                <a16:creationId xmlns:a16="http://schemas.microsoft.com/office/drawing/2014/main" id="{BFA05A6A-0F26-3842-866F-347A62E9217C}"/>
              </a:ext>
            </a:extLst>
          </p:cNvPr>
          <p:cNvSpPr/>
          <p:nvPr/>
        </p:nvSpPr>
        <p:spPr>
          <a:xfrm>
            <a:off x="1007224" y="5526721"/>
            <a:ext cx="3964081" cy="183840"/>
          </a:xfrm>
          <a:custGeom>
            <a:avLst/>
            <a:gdLst/>
            <a:ahLst/>
            <a:cxnLst/>
            <a:rect l="l" t="t" r="r" b="b"/>
            <a:pathLst>
              <a:path w="5121910" h="395605">
                <a:moveTo>
                  <a:pt x="0" y="0"/>
                </a:moveTo>
                <a:lnTo>
                  <a:pt x="5121583" y="0"/>
                </a:lnTo>
                <a:lnTo>
                  <a:pt x="5121583" y="395554"/>
                </a:lnTo>
                <a:lnTo>
                  <a:pt x="0" y="395554"/>
                </a:lnTo>
                <a:lnTo>
                  <a:pt x="0" y="0"/>
                </a:lnTo>
                <a:close/>
              </a:path>
            </a:pathLst>
          </a:custGeom>
          <a:solidFill>
            <a:srgbClr val="FFFFFF"/>
          </a:solidFill>
        </p:spPr>
        <p:txBody>
          <a:bodyPr wrap="square" lIns="0" tIns="0" rIns="0" bIns="0" rtlCol="0"/>
          <a:lstStyle/>
          <a:p>
            <a:endParaRPr sz="1588"/>
          </a:p>
        </p:txBody>
      </p:sp>
      <p:sp>
        <p:nvSpPr>
          <p:cNvPr id="9" name="object 10">
            <a:extLst>
              <a:ext uri="{FF2B5EF4-FFF2-40B4-BE49-F238E27FC236}">
                <a16:creationId xmlns:a16="http://schemas.microsoft.com/office/drawing/2014/main" id="{139DED9E-E06B-C746-B72A-C85692F2344B}"/>
              </a:ext>
            </a:extLst>
          </p:cNvPr>
          <p:cNvSpPr txBox="1">
            <a:spLocks/>
          </p:cNvSpPr>
          <p:nvPr/>
        </p:nvSpPr>
        <p:spPr>
          <a:xfrm>
            <a:off x="1064062" y="1426701"/>
            <a:ext cx="5588407" cy="5490636"/>
          </a:xfrm>
          <a:prstGeom prst="rect">
            <a:avLst/>
          </a:prstGeom>
        </p:spPr>
        <p:txBody>
          <a:bodyPr vert="horz" wrap="square" lIns="0" tIns="11206" rIns="0" bIns="0" rtlCol="0">
            <a:sp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794"/>
              </a:spcBef>
              <a:buNone/>
            </a:pPr>
            <a:r>
              <a:rPr lang="en-US" sz="1191" dirty="0">
                <a:latin typeface="DejaVu Sans Mono"/>
                <a:cs typeface="DejaVu Sans Mono"/>
              </a:rPr>
              <a:t>public class</a:t>
            </a:r>
            <a:r>
              <a:rPr lang="en-US" sz="1191" spc="-9" dirty="0">
                <a:latin typeface="DejaVu Sans Mono"/>
                <a:cs typeface="DejaVu Sans Mono"/>
              </a:rPr>
              <a:t> </a:t>
            </a:r>
            <a:r>
              <a:rPr lang="en-US" sz="1191" dirty="0">
                <a:latin typeface="DejaVu Sans Mono"/>
                <a:cs typeface="DejaVu Sans Mono"/>
              </a:rPr>
              <a:t>CC {</a:t>
            </a:r>
          </a:p>
          <a:p>
            <a:pPr marL="0" indent="0">
              <a:spcBef>
                <a:spcPts val="794"/>
              </a:spcBef>
              <a:buNone/>
            </a:pPr>
            <a:r>
              <a:rPr lang="en-US" sz="1191" dirty="0">
                <a:latin typeface="DejaVu Sans Mono"/>
                <a:cs typeface="DejaVu Sans Mono"/>
              </a:rPr>
              <a:t>private </a:t>
            </a:r>
            <a:r>
              <a:rPr lang="en-US" sz="1191" dirty="0" err="1">
                <a:latin typeface="DejaVu Sans Mono"/>
                <a:cs typeface="DejaVu Sans Mono"/>
              </a:rPr>
              <a:t>boolean</a:t>
            </a:r>
            <a:r>
              <a:rPr lang="en-US" sz="1191" dirty="0">
                <a:latin typeface="DejaVu Sans Mono"/>
                <a:cs typeface="DejaVu Sans Mono"/>
              </a:rPr>
              <a:t>[]</a:t>
            </a:r>
            <a:r>
              <a:rPr lang="en-US" sz="1191" spc="-9" dirty="0">
                <a:latin typeface="DejaVu Sans Mono"/>
                <a:cs typeface="DejaVu Sans Mono"/>
              </a:rPr>
              <a:t> </a:t>
            </a:r>
            <a:r>
              <a:rPr lang="en-US" sz="1191" dirty="0">
                <a:latin typeface="DejaVu Sans Mono"/>
                <a:cs typeface="DejaVu Sans Mono"/>
              </a:rPr>
              <a:t>marked;</a:t>
            </a:r>
          </a:p>
          <a:p>
            <a:pPr marL="0" marR="1463566" indent="0">
              <a:lnSpc>
                <a:spcPct val="115900"/>
              </a:lnSpc>
              <a:spcBef>
                <a:spcPts val="88"/>
              </a:spcBef>
              <a:buNone/>
            </a:pPr>
            <a:r>
              <a:rPr lang="en-US" sz="1191" dirty="0">
                <a:latin typeface="DejaVu Sans Mono"/>
              </a:rPr>
              <a:t>private </a:t>
            </a:r>
            <a:r>
              <a:rPr lang="en-US" sz="1191" dirty="0" err="1">
                <a:latin typeface="DejaVu Sans Mono"/>
              </a:rPr>
              <a:t>int</a:t>
            </a:r>
            <a:r>
              <a:rPr lang="en-US" sz="1191" dirty="0">
                <a:latin typeface="DejaVu Sans Mono"/>
              </a:rPr>
              <a:t>[] id;  </a:t>
            </a:r>
          </a:p>
          <a:p>
            <a:pPr marL="0" marR="1463566" indent="0">
              <a:lnSpc>
                <a:spcPct val="115900"/>
              </a:lnSpc>
              <a:spcBef>
                <a:spcPts val="88"/>
              </a:spcBef>
              <a:buNone/>
            </a:pPr>
            <a:r>
              <a:rPr lang="en-US" sz="1191" dirty="0">
                <a:latin typeface="DejaVu Sans Mono"/>
              </a:rPr>
              <a:t>private </a:t>
            </a:r>
            <a:r>
              <a:rPr lang="en-US" sz="1191" dirty="0" err="1">
                <a:latin typeface="DejaVu Sans Mono"/>
              </a:rPr>
              <a:t>int</a:t>
            </a:r>
            <a:r>
              <a:rPr lang="en-US" sz="1191" dirty="0">
                <a:latin typeface="DejaVu Sans Mono"/>
              </a:rPr>
              <a:t> count;</a:t>
            </a:r>
          </a:p>
          <a:p>
            <a:pPr marL="0" indent="0">
              <a:buNone/>
            </a:pPr>
            <a:endParaRPr lang="en-US" sz="1191" dirty="0">
              <a:latin typeface="DejaVu Sans Mono"/>
            </a:endParaRPr>
          </a:p>
          <a:p>
            <a:pPr marL="0" indent="0">
              <a:buNone/>
            </a:pPr>
            <a:r>
              <a:rPr lang="en-US" sz="1191" dirty="0">
                <a:latin typeface="DejaVu Sans Mono"/>
              </a:rPr>
              <a:t>public CC(Graph G) {</a:t>
            </a:r>
          </a:p>
          <a:p>
            <a:pPr marL="215183" marR="277921" indent="0">
              <a:lnSpc>
                <a:spcPct val="115900"/>
              </a:lnSpc>
              <a:buNone/>
            </a:pPr>
            <a:r>
              <a:rPr lang="en-US" sz="1191" dirty="0">
                <a:latin typeface="DejaVu Sans Mono"/>
              </a:rPr>
              <a:t>marked = new </a:t>
            </a:r>
            <a:r>
              <a:rPr lang="en-US" sz="1191" dirty="0" err="1">
                <a:latin typeface="DejaVu Sans Mono"/>
              </a:rPr>
              <a:t>boolean</a:t>
            </a:r>
            <a:r>
              <a:rPr lang="en-US" sz="1191" dirty="0">
                <a:latin typeface="DejaVu Sans Mono"/>
              </a:rPr>
              <a:t>[G.V()];  </a:t>
            </a:r>
          </a:p>
          <a:p>
            <a:pPr marL="215183" marR="277921" indent="0">
              <a:lnSpc>
                <a:spcPct val="115900"/>
              </a:lnSpc>
              <a:buNone/>
            </a:pPr>
            <a:r>
              <a:rPr lang="en-US" sz="1191" dirty="0">
                <a:latin typeface="DejaVu Sans Mono"/>
              </a:rPr>
              <a:t>id = new </a:t>
            </a:r>
            <a:r>
              <a:rPr lang="en-US" sz="1191" dirty="0" err="1">
                <a:latin typeface="DejaVu Sans Mono"/>
              </a:rPr>
              <a:t>int</a:t>
            </a:r>
            <a:r>
              <a:rPr lang="en-US" sz="1191" dirty="0">
                <a:latin typeface="DejaVu Sans Mono"/>
              </a:rPr>
              <a:t>[G.V()];</a:t>
            </a:r>
          </a:p>
          <a:p>
            <a:pPr marL="215183" indent="0">
              <a:spcBef>
                <a:spcPts val="224"/>
              </a:spcBef>
              <a:buNone/>
            </a:pPr>
            <a:r>
              <a:rPr lang="en-US" sz="1191" dirty="0">
                <a:latin typeface="DejaVu Sans Mono"/>
              </a:rPr>
              <a:t>for (</a:t>
            </a:r>
            <a:r>
              <a:rPr lang="en-US" sz="1191" dirty="0" err="1">
                <a:latin typeface="DejaVu Sans Mono"/>
              </a:rPr>
              <a:t>int</a:t>
            </a:r>
            <a:r>
              <a:rPr lang="en-US" sz="1191" dirty="0">
                <a:latin typeface="DejaVu Sans Mono"/>
              </a:rPr>
              <a:t> v = 0; v &lt; G.V(); v++) {</a:t>
            </a:r>
          </a:p>
          <a:p>
            <a:pPr marL="488621" indent="0">
              <a:spcBef>
                <a:spcPts val="224"/>
              </a:spcBef>
              <a:buNone/>
            </a:pPr>
            <a:r>
              <a:rPr lang="en-US" sz="1191" dirty="0">
                <a:latin typeface="DejaVu Sans Mono"/>
              </a:rPr>
              <a:t>if (!marked[v])</a:t>
            </a:r>
          </a:p>
          <a:p>
            <a:pPr marL="762619" marR="1372233" indent="0">
              <a:lnSpc>
                <a:spcPct val="115900"/>
              </a:lnSpc>
              <a:buNone/>
            </a:pPr>
            <a:r>
              <a:rPr lang="en-US" sz="1191" dirty="0" err="1">
                <a:latin typeface="DejaVu Sans Mono"/>
              </a:rPr>
              <a:t>dfs</a:t>
            </a:r>
            <a:r>
              <a:rPr lang="en-US" sz="1191" dirty="0">
                <a:latin typeface="DejaVu Sans Mono"/>
              </a:rPr>
              <a:t>(G, v);  </a:t>
            </a:r>
          </a:p>
          <a:p>
            <a:pPr marL="762619" marR="1372233" indent="0">
              <a:lnSpc>
                <a:spcPct val="115900"/>
              </a:lnSpc>
              <a:buNone/>
            </a:pPr>
            <a:r>
              <a:rPr lang="en-US" sz="1191" dirty="0">
                <a:latin typeface="DejaVu Sans Mono"/>
              </a:rPr>
              <a:t>count++;</a:t>
            </a:r>
          </a:p>
          <a:p>
            <a:pPr marL="215183" indent="0">
              <a:spcBef>
                <a:spcPts val="224"/>
              </a:spcBef>
              <a:buNone/>
            </a:pPr>
            <a:r>
              <a:rPr lang="en-US" sz="1191" dirty="0">
                <a:latin typeface="DejaVu Sans Mono"/>
              </a:rPr>
              <a:t>}</a:t>
            </a:r>
          </a:p>
          <a:p>
            <a:pPr marL="0" indent="0">
              <a:spcBef>
                <a:spcPts val="229"/>
              </a:spcBef>
              <a:buNone/>
            </a:pPr>
            <a:r>
              <a:rPr lang="en-US" sz="1191" dirty="0">
                <a:latin typeface="DejaVu Sans Mono"/>
              </a:rPr>
              <a:t>}</a:t>
            </a:r>
          </a:p>
          <a:p>
            <a:pPr marL="0" indent="0">
              <a:spcBef>
                <a:spcPts val="247"/>
              </a:spcBef>
              <a:buNone/>
            </a:pPr>
            <a:r>
              <a:rPr lang="en-US" sz="1191" dirty="0">
                <a:latin typeface="DejaVu Sans Mono"/>
                <a:cs typeface="DejaVu Sans Mono"/>
              </a:rPr>
              <a:t>public </a:t>
            </a:r>
            <a:r>
              <a:rPr lang="en-US" sz="1191" dirty="0" err="1">
                <a:latin typeface="DejaVu Sans Mono"/>
                <a:cs typeface="DejaVu Sans Mono"/>
              </a:rPr>
              <a:t>int</a:t>
            </a:r>
            <a:r>
              <a:rPr lang="en-US" sz="1191" spc="-40" dirty="0">
                <a:latin typeface="DejaVu Sans Mono"/>
                <a:cs typeface="DejaVu Sans Mono"/>
              </a:rPr>
              <a:t> </a:t>
            </a:r>
            <a:r>
              <a:rPr lang="en-US" sz="1191" dirty="0">
                <a:latin typeface="DejaVu Sans Mono"/>
                <a:cs typeface="DejaVu Sans Mono"/>
              </a:rPr>
              <a:t>count() { return</a:t>
            </a:r>
            <a:r>
              <a:rPr lang="en-US" sz="1191" spc="4" dirty="0">
                <a:latin typeface="DejaVu Sans Mono"/>
                <a:cs typeface="DejaVu Sans Mono"/>
              </a:rPr>
              <a:t> </a:t>
            </a:r>
            <a:r>
              <a:rPr lang="en-US" sz="1191" dirty="0">
                <a:latin typeface="DejaVu Sans Mono"/>
                <a:cs typeface="DejaVu Sans Mono"/>
              </a:rPr>
              <a:t>count; }</a:t>
            </a:r>
          </a:p>
          <a:p>
            <a:pPr marL="0" indent="0">
              <a:spcBef>
                <a:spcPts val="9"/>
              </a:spcBef>
              <a:buNone/>
            </a:pPr>
            <a:r>
              <a:rPr lang="en-US" sz="1191" dirty="0">
                <a:latin typeface="DejaVu Sans Mono"/>
                <a:cs typeface="DejaVu Sans Mono"/>
              </a:rPr>
              <a:t>public </a:t>
            </a:r>
            <a:r>
              <a:rPr lang="en-US" sz="1191" dirty="0" err="1">
                <a:latin typeface="DejaVu Sans Mono"/>
                <a:cs typeface="DejaVu Sans Mono"/>
              </a:rPr>
              <a:t>int</a:t>
            </a:r>
            <a:r>
              <a:rPr lang="en-US" sz="1191" dirty="0">
                <a:latin typeface="DejaVu Sans Mono"/>
                <a:cs typeface="DejaVu Sans Mono"/>
              </a:rPr>
              <a:t> id(</a:t>
            </a:r>
            <a:r>
              <a:rPr lang="en-US" sz="1191" dirty="0" err="1">
                <a:latin typeface="DejaVu Sans Mono"/>
                <a:cs typeface="DejaVu Sans Mono"/>
              </a:rPr>
              <a:t>int</a:t>
            </a:r>
            <a:r>
              <a:rPr lang="en-US" sz="1191" spc="-71" dirty="0">
                <a:latin typeface="DejaVu Sans Mono"/>
                <a:cs typeface="DejaVu Sans Mono"/>
              </a:rPr>
              <a:t> </a:t>
            </a:r>
            <a:r>
              <a:rPr lang="en-US" sz="1191" dirty="0">
                <a:latin typeface="DejaVu Sans Mono"/>
                <a:cs typeface="DejaVu Sans Mono"/>
              </a:rPr>
              <a:t>v) { return id[v]; }</a:t>
            </a:r>
          </a:p>
          <a:p>
            <a:pPr marL="0" indent="0">
              <a:spcBef>
                <a:spcPts val="9"/>
              </a:spcBef>
              <a:buNone/>
            </a:pPr>
            <a:endParaRPr lang="en-US" sz="1191" dirty="0">
              <a:latin typeface="DejaVu Sans Mono"/>
              <a:cs typeface="DejaVu Sans Mono"/>
            </a:endParaRPr>
          </a:p>
          <a:p>
            <a:pPr marL="0" indent="0">
              <a:spcBef>
                <a:spcPts val="9"/>
              </a:spcBef>
              <a:buNone/>
            </a:pPr>
            <a:r>
              <a:rPr lang="en-US" sz="1191" dirty="0">
                <a:latin typeface="DejaVu Sans Mono"/>
                <a:cs typeface="DejaVu Sans Mono"/>
              </a:rPr>
              <a:t>private void </a:t>
            </a:r>
            <a:r>
              <a:rPr lang="en-US" sz="1191" dirty="0" err="1">
                <a:latin typeface="DejaVu Sans Mono"/>
                <a:cs typeface="DejaVu Sans Mono"/>
              </a:rPr>
              <a:t>dfs</a:t>
            </a:r>
            <a:r>
              <a:rPr lang="en-US" sz="1191" dirty="0">
                <a:latin typeface="DejaVu Sans Mono"/>
                <a:cs typeface="DejaVu Sans Mono"/>
              </a:rPr>
              <a:t>(Graph G, </a:t>
            </a:r>
            <a:r>
              <a:rPr lang="en-US" sz="1191" dirty="0" err="1">
                <a:latin typeface="DejaVu Sans Mono"/>
                <a:cs typeface="DejaVu Sans Mono"/>
              </a:rPr>
              <a:t>int</a:t>
            </a:r>
            <a:r>
              <a:rPr lang="en-US" sz="1191" spc="-18" dirty="0">
                <a:latin typeface="DejaVu Sans Mono"/>
                <a:cs typeface="DejaVu Sans Mono"/>
              </a:rPr>
              <a:t> </a:t>
            </a:r>
            <a:r>
              <a:rPr lang="en-US" sz="1191" dirty="0">
                <a:latin typeface="DejaVu Sans Mono"/>
                <a:cs typeface="DejaVu Sans Mono"/>
              </a:rPr>
              <a:t>v) {</a:t>
            </a:r>
          </a:p>
          <a:p>
            <a:pPr marL="0" indent="0">
              <a:spcBef>
                <a:spcPts val="9"/>
              </a:spcBef>
              <a:buNone/>
            </a:pPr>
            <a:r>
              <a:rPr lang="en-US" sz="1191" dirty="0">
                <a:latin typeface="DejaVu Sans Mono"/>
                <a:cs typeface="DejaVu Sans Mono"/>
              </a:rPr>
              <a:t>    marked[v] =</a:t>
            </a:r>
            <a:r>
              <a:rPr lang="en-US" sz="1191" spc="-9" dirty="0">
                <a:latin typeface="DejaVu Sans Mono"/>
                <a:cs typeface="DejaVu Sans Mono"/>
              </a:rPr>
              <a:t> </a:t>
            </a:r>
            <a:r>
              <a:rPr lang="en-US" sz="1191" dirty="0">
                <a:latin typeface="DejaVu Sans Mono"/>
                <a:cs typeface="DejaVu Sans Mono"/>
              </a:rPr>
              <a:t>true;</a:t>
            </a:r>
          </a:p>
          <a:p>
            <a:pPr marL="0" indent="0">
              <a:spcBef>
                <a:spcPts val="9"/>
              </a:spcBef>
              <a:buNone/>
            </a:pPr>
            <a:r>
              <a:rPr lang="en-US" sz="1191" dirty="0">
                <a:latin typeface="DejaVu Sans Mono"/>
                <a:cs typeface="DejaVu Sans Mono"/>
              </a:rPr>
              <a:t>    id[v] =</a:t>
            </a:r>
            <a:r>
              <a:rPr lang="en-US" sz="1191" spc="-75" dirty="0">
                <a:latin typeface="DejaVu Sans Mono"/>
                <a:cs typeface="DejaVu Sans Mono"/>
              </a:rPr>
              <a:t> </a:t>
            </a:r>
            <a:r>
              <a:rPr lang="en-US" sz="1191" dirty="0">
                <a:latin typeface="DejaVu Sans Mono"/>
                <a:cs typeface="DejaVu Sans Mono"/>
              </a:rPr>
              <a:t>count;</a:t>
            </a:r>
          </a:p>
          <a:p>
            <a:pPr marL="0" indent="0">
              <a:spcBef>
                <a:spcPts val="9"/>
              </a:spcBef>
              <a:buNone/>
            </a:pPr>
            <a:r>
              <a:rPr lang="en-US" sz="1191" dirty="0">
                <a:latin typeface="DejaVu Sans Mono"/>
                <a:cs typeface="DejaVu Sans Mono"/>
              </a:rPr>
              <a:t>    for (</a:t>
            </a:r>
            <a:r>
              <a:rPr lang="en-US" sz="1191" dirty="0" err="1">
                <a:latin typeface="DejaVu Sans Mono"/>
                <a:cs typeface="DejaVu Sans Mono"/>
              </a:rPr>
              <a:t>int</a:t>
            </a:r>
            <a:r>
              <a:rPr lang="en-US" sz="1191" dirty="0">
                <a:latin typeface="DejaVu Sans Mono"/>
                <a:cs typeface="DejaVu Sans Mono"/>
              </a:rPr>
              <a:t> w :</a:t>
            </a:r>
            <a:r>
              <a:rPr lang="en-US" sz="1191" spc="-71" dirty="0">
                <a:latin typeface="DejaVu Sans Mono"/>
                <a:cs typeface="DejaVu Sans Mono"/>
              </a:rPr>
              <a:t> </a:t>
            </a:r>
            <a:r>
              <a:rPr lang="en-US" sz="1191" dirty="0" err="1">
                <a:latin typeface="DejaVu Sans Mono"/>
                <a:cs typeface="DejaVu Sans Mono"/>
              </a:rPr>
              <a:t>G.adj</a:t>
            </a:r>
            <a:r>
              <a:rPr lang="en-US" sz="1191" dirty="0">
                <a:latin typeface="DejaVu Sans Mono"/>
                <a:cs typeface="DejaVu Sans Mono"/>
              </a:rPr>
              <a:t>(v));</a:t>
            </a:r>
          </a:p>
          <a:p>
            <a:pPr marL="0" indent="0">
              <a:spcBef>
                <a:spcPts val="9"/>
              </a:spcBef>
              <a:buNone/>
            </a:pPr>
            <a:r>
              <a:rPr lang="en-US" sz="1191" dirty="0">
                <a:latin typeface="DejaVu Sans Mono"/>
                <a:cs typeface="DejaVu Sans Mono"/>
              </a:rPr>
              <a:t>        if</a:t>
            </a:r>
            <a:r>
              <a:rPr lang="en-US" sz="1191" spc="-18" dirty="0">
                <a:latin typeface="DejaVu Sans Mono"/>
                <a:cs typeface="DejaVu Sans Mono"/>
              </a:rPr>
              <a:t> </a:t>
            </a:r>
            <a:r>
              <a:rPr lang="en-US" sz="1191" dirty="0">
                <a:latin typeface="DejaVu Sans Mono"/>
                <a:cs typeface="DejaVu Sans Mono"/>
              </a:rPr>
              <a:t>(!marked[w]);</a:t>
            </a:r>
          </a:p>
          <a:p>
            <a:pPr marL="0" indent="0">
              <a:spcBef>
                <a:spcPts val="9"/>
              </a:spcBef>
              <a:buNone/>
            </a:pPr>
            <a:r>
              <a:rPr lang="en-US" sz="1191" dirty="0">
                <a:latin typeface="DejaVu Sans Mono"/>
                <a:cs typeface="DejaVu Sans Mono"/>
              </a:rPr>
              <a:t>            </a:t>
            </a:r>
            <a:r>
              <a:rPr lang="en-US" sz="1191" dirty="0" err="1">
                <a:latin typeface="DejaVu Sans Mono"/>
                <a:cs typeface="DejaVu Sans Mono"/>
              </a:rPr>
              <a:t>dfs</a:t>
            </a:r>
            <a:r>
              <a:rPr lang="en-US" sz="1191" dirty="0">
                <a:latin typeface="DejaVu Sans Mono"/>
                <a:cs typeface="DejaVu Sans Mono"/>
              </a:rPr>
              <a:t>(G,</a:t>
            </a:r>
            <a:r>
              <a:rPr lang="en-US" sz="1191" spc="-13" dirty="0">
                <a:latin typeface="DejaVu Sans Mono"/>
                <a:cs typeface="DejaVu Sans Mono"/>
              </a:rPr>
              <a:t> </a:t>
            </a:r>
            <a:r>
              <a:rPr lang="en-US" sz="1191" dirty="0">
                <a:latin typeface="DejaVu Sans Mono"/>
                <a:cs typeface="DejaVu Sans Mono"/>
              </a:rPr>
              <a:t>w);</a:t>
            </a:r>
          </a:p>
          <a:p>
            <a:pPr marL="0" indent="0">
              <a:spcBef>
                <a:spcPts val="229"/>
              </a:spcBef>
              <a:buNone/>
            </a:pPr>
            <a:r>
              <a:rPr lang="en-US" sz="1191" dirty="0">
                <a:latin typeface="DejaVu Sans Mono"/>
                <a:cs typeface="DejaVu Sans Mono"/>
              </a:rPr>
              <a:t>}</a:t>
            </a:r>
          </a:p>
          <a:p>
            <a:pPr marL="0" indent="0">
              <a:buNone/>
            </a:pPr>
            <a:endParaRPr lang="en-US" sz="1191" dirty="0">
              <a:latin typeface="DejaVu Sans Mono"/>
            </a:endParaRPr>
          </a:p>
        </p:txBody>
      </p:sp>
      <p:sp>
        <p:nvSpPr>
          <p:cNvPr id="43" name="object 13">
            <a:extLst>
              <a:ext uri="{FF2B5EF4-FFF2-40B4-BE49-F238E27FC236}">
                <a16:creationId xmlns:a16="http://schemas.microsoft.com/office/drawing/2014/main" id="{76500DC7-7932-524F-B512-284D871A6BB1}"/>
              </a:ext>
            </a:extLst>
          </p:cNvPr>
          <p:cNvSpPr/>
          <p:nvPr/>
        </p:nvSpPr>
        <p:spPr>
          <a:xfrm>
            <a:off x="4743815" y="5618163"/>
            <a:ext cx="657785" cy="0"/>
          </a:xfrm>
          <a:custGeom>
            <a:avLst/>
            <a:gdLst/>
            <a:ahLst/>
            <a:cxnLst/>
            <a:rect l="l" t="t" r="r" b="b"/>
            <a:pathLst>
              <a:path w="745490">
                <a:moveTo>
                  <a:pt x="0" y="0"/>
                </a:moveTo>
                <a:lnTo>
                  <a:pt x="9537" y="0"/>
                </a:lnTo>
                <a:lnTo>
                  <a:pt x="744928" y="0"/>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45" name="object 15">
            <a:extLst>
              <a:ext uri="{FF2B5EF4-FFF2-40B4-BE49-F238E27FC236}">
                <a16:creationId xmlns:a16="http://schemas.microsoft.com/office/drawing/2014/main" id="{889F9E1B-1927-A844-BE59-471136805A40}"/>
              </a:ext>
            </a:extLst>
          </p:cNvPr>
          <p:cNvSpPr txBox="1"/>
          <p:nvPr/>
        </p:nvSpPr>
        <p:spPr>
          <a:xfrm>
            <a:off x="5578318" y="5382897"/>
            <a:ext cx="2181498" cy="384751"/>
          </a:xfrm>
          <a:prstGeom prst="rect">
            <a:avLst/>
          </a:prstGeom>
        </p:spPr>
        <p:txBody>
          <a:bodyPr vert="horz" wrap="square" lIns="0" tIns="11206" rIns="0" bIns="0" rtlCol="0">
            <a:spAutoFit/>
          </a:bodyPr>
          <a:lstStyle/>
          <a:p>
            <a:pPr marL="11206" marR="4483">
              <a:lnSpc>
                <a:spcPct val="119900"/>
              </a:lnSpc>
              <a:spcBef>
                <a:spcPts val="88"/>
              </a:spcBef>
            </a:pPr>
            <a:r>
              <a:rPr sz="1059" kern="0" dirty="0">
                <a:solidFill>
                  <a:srgbClr val="8D3124"/>
                </a:solidFill>
                <a:latin typeface="Arial" panose="020B0604020202020204" pitchFamily="34" charset="0"/>
                <a:cs typeface="Arial" panose="020B0604020202020204" pitchFamily="34" charset="0"/>
              </a:rPr>
              <a:t>all vertices discovered in</a:t>
            </a:r>
            <a:r>
              <a:rPr lang="en-US" sz="1059" kern="0" dirty="0">
                <a:solidFill>
                  <a:srgbClr val="8D3124"/>
                </a:solidFill>
                <a:latin typeface="Arial" panose="020B0604020202020204" pitchFamily="34" charset="0"/>
                <a:cs typeface="Arial" panose="020B0604020202020204" pitchFamily="34" charset="0"/>
              </a:rPr>
              <a:t> </a:t>
            </a:r>
            <a:r>
              <a:rPr sz="1059" kern="0" dirty="0">
                <a:solidFill>
                  <a:srgbClr val="8D3124"/>
                </a:solidFill>
                <a:latin typeface="Arial" panose="020B0604020202020204" pitchFamily="34" charset="0"/>
                <a:cs typeface="Arial" panose="020B0604020202020204" pitchFamily="34" charset="0"/>
              </a:rPr>
              <a:t>same call of dfs have same id</a:t>
            </a:r>
          </a:p>
        </p:txBody>
      </p:sp>
      <p:sp>
        <p:nvSpPr>
          <p:cNvPr id="46" name="object 16">
            <a:extLst>
              <a:ext uri="{FF2B5EF4-FFF2-40B4-BE49-F238E27FC236}">
                <a16:creationId xmlns:a16="http://schemas.microsoft.com/office/drawing/2014/main" id="{D862D016-F150-6C43-A300-61B8800F2D3A}"/>
              </a:ext>
            </a:extLst>
          </p:cNvPr>
          <p:cNvSpPr/>
          <p:nvPr/>
        </p:nvSpPr>
        <p:spPr>
          <a:xfrm>
            <a:off x="4764470" y="4709963"/>
            <a:ext cx="657785" cy="0"/>
          </a:xfrm>
          <a:custGeom>
            <a:avLst/>
            <a:gdLst/>
            <a:ahLst/>
            <a:cxnLst/>
            <a:rect l="l" t="t" r="r" b="b"/>
            <a:pathLst>
              <a:path w="745490">
                <a:moveTo>
                  <a:pt x="0" y="0"/>
                </a:moveTo>
                <a:lnTo>
                  <a:pt x="9537" y="0"/>
                </a:lnTo>
                <a:lnTo>
                  <a:pt x="744938" y="0"/>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48" name="object 18">
            <a:extLst>
              <a:ext uri="{FF2B5EF4-FFF2-40B4-BE49-F238E27FC236}">
                <a16:creationId xmlns:a16="http://schemas.microsoft.com/office/drawing/2014/main" id="{BF2050EC-5AF9-C24B-8907-3E1898F093CB}"/>
              </a:ext>
            </a:extLst>
          </p:cNvPr>
          <p:cNvSpPr txBox="1"/>
          <p:nvPr/>
        </p:nvSpPr>
        <p:spPr>
          <a:xfrm>
            <a:off x="5598351" y="4597778"/>
            <a:ext cx="1554255" cy="174309"/>
          </a:xfrm>
          <a:prstGeom prst="rect">
            <a:avLst/>
          </a:prstGeom>
        </p:spPr>
        <p:txBody>
          <a:bodyPr vert="horz" wrap="square" lIns="0" tIns="11206" rIns="0" bIns="0" rtlCol="0">
            <a:spAutoFit/>
          </a:bodyPr>
          <a:lstStyle/>
          <a:p>
            <a:pPr marL="11206">
              <a:spcBef>
                <a:spcPts val="88"/>
              </a:spcBef>
            </a:pPr>
            <a:r>
              <a:rPr sz="1059" kern="0" dirty="0">
                <a:solidFill>
                  <a:srgbClr val="8D3124"/>
                </a:solidFill>
                <a:latin typeface="Arial" panose="020B0604020202020204" pitchFamily="34" charset="0"/>
                <a:cs typeface="Arial" panose="020B0604020202020204" pitchFamily="34" charset="0"/>
              </a:rPr>
              <a:t>number of components</a:t>
            </a:r>
          </a:p>
        </p:txBody>
      </p:sp>
      <p:sp>
        <p:nvSpPr>
          <p:cNvPr id="49" name="object 19">
            <a:extLst>
              <a:ext uri="{FF2B5EF4-FFF2-40B4-BE49-F238E27FC236}">
                <a16:creationId xmlns:a16="http://schemas.microsoft.com/office/drawing/2014/main" id="{76D0F13D-BF93-AF48-BE23-A73F01E33AFE}"/>
              </a:ext>
            </a:extLst>
          </p:cNvPr>
          <p:cNvSpPr/>
          <p:nvPr/>
        </p:nvSpPr>
        <p:spPr>
          <a:xfrm>
            <a:off x="4775878" y="4938510"/>
            <a:ext cx="657785" cy="0"/>
          </a:xfrm>
          <a:custGeom>
            <a:avLst/>
            <a:gdLst/>
            <a:ahLst/>
            <a:cxnLst/>
            <a:rect l="l" t="t" r="r" b="b"/>
            <a:pathLst>
              <a:path w="745490">
                <a:moveTo>
                  <a:pt x="0" y="0"/>
                </a:moveTo>
                <a:lnTo>
                  <a:pt x="9537" y="0"/>
                </a:lnTo>
                <a:lnTo>
                  <a:pt x="744938" y="0"/>
                </a:lnTo>
              </a:path>
            </a:pathLst>
          </a:custGeom>
          <a:ln w="19074">
            <a:solidFill>
              <a:srgbClr val="8D3124"/>
            </a:solidFill>
            <a:headEnd type="triangle" w="med" len="med"/>
            <a:tailEnd type="none" w="med" len="med"/>
          </a:ln>
        </p:spPr>
        <p:txBody>
          <a:bodyPr wrap="square" lIns="0" tIns="0" rIns="0" bIns="0" rtlCol="0"/>
          <a:lstStyle/>
          <a:p>
            <a:endParaRPr sz="1588"/>
          </a:p>
        </p:txBody>
      </p:sp>
      <p:sp>
        <p:nvSpPr>
          <p:cNvPr id="51" name="object 21">
            <a:extLst>
              <a:ext uri="{FF2B5EF4-FFF2-40B4-BE49-F238E27FC236}">
                <a16:creationId xmlns:a16="http://schemas.microsoft.com/office/drawing/2014/main" id="{527E6BC4-FC9E-E542-AA54-2FAA27E0D5B4}"/>
              </a:ext>
            </a:extLst>
          </p:cNvPr>
          <p:cNvSpPr txBox="1"/>
          <p:nvPr/>
        </p:nvSpPr>
        <p:spPr>
          <a:xfrm>
            <a:off x="5609758" y="4826319"/>
            <a:ext cx="1953185" cy="174309"/>
          </a:xfrm>
          <a:prstGeom prst="rect">
            <a:avLst/>
          </a:prstGeom>
        </p:spPr>
        <p:txBody>
          <a:bodyPr vert="horz" wrap="square" lIns="0" tIns="11206" rIns="0" bIns="0" rtlCol="0">
            <a:spAutoFit/>
          </a:bodyPr>
          <a:lstStyle/>
          <a:p>
            <a:pPr marL="11206">
              <a:spcBef>
                <a:spcPts val="88"/>
              </a:spcBef>
            </a:pPr>
            <a:r>
              <a:rPr sz="1059" kern="0" dirty="0">
                <a:solidFill>
                  <a:srgbClr val="8D3124"/>
                </a:solidFill>
                <a:latin typeface="Arial" panose="020B0604020202020204" pitchFamily="34" charset="0"/>
                <a:cs typeface="Arial" panose="020B0604020202020204" pitchFamily="34" charset="0"/>
              </a:rPr>
              <a:t>id of component containing v</a:t>
            </a:r>
          </a:p>
        </p:txBody>
      </p:sp>
    </p:spTree>
    <p:extLst>
      <p:ext uri="{BB962C8B-B14F-4D97-AF65-F5344CB8AC3E}">
        <p14:creationId xmlns:p14="http://schemas.microsoft.com/office/powerpoint/2010/main" val="360848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dissolve">
                                      <p:cBhvr>
                                        <p:cTn id="26" dur="500"/>
                                        <p:tgtEl>
                                          <p:spTgt spid="4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dissolve">
                                      <p:cBhvr>
                                        <p:cTn id="29" dur="500"/>
                                        <p:tgtEl>
                                          <p:spTgt spid="4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dissolve">
                                      <p:cBhvr>
                                        <p:cTn id="32" dur="500"/>
                                        <p:tgtEl>
                                          <p:spTgt spid="4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dissolve">
                                      <p:cBhvr>
                                        <p:cTn id="35" dur="50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dissolve">
                                      <p:cBhvr>
                                        <p:cTn id="40" dur="500"/>
                                        <p:tgtEl>
                                          <p:spTgt spid="4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dissolve">
                                      <p:cBhvr>
                                        <p:cTn id="4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5" grpId="0" animBg="1"/>
      <p:bldP spid="17" grpId="0"/>
      <p:bldP spid="43" grpId="0" animBg="1"/>
      <p:bldP spid="45" grpId="0"/>
      <p:bldP spid="46" grpId="0" animBg="1"/>
      <p:bldP spid="48" grpId="0"/>
      <p:bldP spid="49" grpId="0" animBg="1"/>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Graph traversal with DFS: pre-order, in-order, post-order</a:t>
            </a:r>
            <a:endParaRPr lang="en-SE" dirty="0"/>
          </a:p>
        </p:txBody>
      </p:sp>
      <p:sp>
        <p:nvSpPr>
          <p:cNvPr id="6" name="TextBox 5">
            <a:extLst>
              <a:ext uri="{FF2B5EF4-FFF2-40B4-BE49-F238E27FC236}">
                <a16:creationId xmlns:a16="http://schemas.microsoft.com/office/drawing/2014/main" id="{45FB4200-CAD7-CFF2-B0EE-0E3D09E18D3D}"/>
              </a:ext>
            </a:extLst>
          </p:cNvPr>
          <p:cNvSpPr txBox="1"/>
          <p:nvPr/>
        </p:nvSpPr>
        <p:spPr>
          <a:xfrm>
            <a:off x="3266398" y="132776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dirty="0"/>
              <a:t>function </a:t>
            </a:r>
            <a:r>
              <a:rPr lang="en-GB" sz="1400" dirty="0" err="1"/>
              <a:t>inOrderTraversal</a:t>
            </a:r>
            <a:r>
              <a:rPr lang="en-GB" sz="1400" dirty="0"/>
              <a:t>(node) {</a:t>
            </a:r>
          </a:p>
          <a:p>
            <a:r>
              <a:rPr lang="en-GB" sz="1400" dirty="0"/>
              <a:t>  if (node !== null) {</a:t>
            </a:r>
          </a:p>
          <a:p>
            <a:r>
              <a:rPr lang="en-GB" sz="1400" dirty="0"/>
              <a:t>    </a:t>
            </a:r>
            <a:r>
              <a:rPr lang="en-GB" sz="1400" dirty="0" err="1"/>
              <a:t>inOrderTraversal</a:t>
            </a:r>
            <a:r>
              <a:rPr lang="en-GB" sz="1400" dirty="0"/>
              <a:t>(</a:t>
            </a:r>
            <a:r>
              <a:rPr lang="en-GB" sz="1400" dirty="0" err="1"/>
              <a:t>node.left</a:t>
            </a:r>
            <a:r>
              <a:rPr lang="en-GB" sz="1400" dirty="0"/>
              <a:t>);</a:t>
            </a:r>
          </a:p>
          <a:p>
            <a:r>
              <a:rPr lang="en-GB" sz="1400" dirty="0"/>
              <a:t>    </a:t>
            </a:r>
            <a:r>
              <a:rPr lang="en-GB" sz="1400" dirty="0" err="1"/>
              <a:t>visitNode</a:t>
            </a:r>
            <a:r>
              <a:rPr lang="en-GB" sz="1400" dirty="0"/>
              <a:t>(node);</a:t>
            </a:r>
          </a:p>
          <a:p>
            <a:r>
              <a:rPr lang="en-GB" sz="1400" dirty="0"/>
              <a:t>    </a:t>
            </a:r>
            <a:r>
              <a:rPr lang="en-GB" sz="1400" dirty="0" err="1"/>
              <a:t>inOrderTraversal</a:t>
            </a:r>
            <a:r>
              <a:rPr lang="en-GB" sz="1400" dirty="0"/>
              <a:t>(</a:t>
            </a:r>
            <a:r>
              <a:rPr lang="en-GB" sz="1400" dirty="0" err="1"/>
              <a:t>node.right</a:t>
            </a:r>
            <a:r>
              <a:rPr lang="en-GB" sz="1400" dirty="0"/>
              <a:t>);</a:t>
            </a:r>
          </a:p>
          <a:p>
            <a:r>
              <a:rPr lang="en-GB" sz="1400" dirty="0"/>
              <a:t>  }</a:t>
            </a:r>
          </a:p>
          <a:p>
            <a:r>
              <a:rPr lang="en-GB" sz="1400" dirty="0"/>
              <a:t>}</a:t>
            </a:r>
            <a:endParaRPr lang="en-SE" sz="1400" dirty="0"/>
          </a:p>
        </p:txBody>
      </p:sp>
      <p:sp>
        <p:nvSpPr>
          <p:cNvPr id="7" name="TextBox 6">
            <a:extLst>
              <a:ext uri="{FF2B5EF4-FFF2-40B4-BE49-F238E27FC236}">
                <a16:creationId xmlns:a16="http://schemas.microsoft.com/office/drawing/2014/main" id="{7AD93432-8AE3-0FCF-16F0-B1D85B3BD335}"/>
              </a:ext>
            </a:extLst>
          </p:cNvPr>
          <p:cNvSpPr txBox="1"/>
          <p:nvPr/>
        </p:nvSpPr>
        <p:spPr>
          <a:xfrm>
            <a:off x="260822" y="132931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a:t>function preOrderTraversal(node) {</a:t>
            </a:r>
          </a:p>
          <a:p>
            <a:r>
              <a:rPr lang="en-GB" sz="1400"/>
              <a:t>  if (node !== null) {</a:t>
            </a:r>
          </a:p>
          <a:p>
            <a:r>
              <a:rPr lang="en-GB" sz="1400"/>
              <a:t>    visitNode(node);</a:t>
            </a:r>
          </a:p>
          <a:p>
            <a:r>
              <a:rPr lang="en-GB" sz="1400"/>
              <a:t>    preOrderTraversal(node.left);</a:t>
            </a:r>
          </a:p>
          <a:p>
            <a:r>
              <a:rPr lang="en-GB" sz="1400"/>
              <a:t>    preOrderTraversal(node.right);</a:t>
            </a:r>
          </a:p>
          <a:p>
            <a:r>
              <a:rPr lang="en-GB" sz="1400"/>
              <a:t>  }</a:t>
            </a:r>
          </a:p>
          <a:p>
            <a:r>
              <a:rPr lang="en-GB" sz="1400"/>
              <a:t>}</a:t>
            </a:r>
            <a:endParaRPr lang="en-SE" sz="14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6211230" y="132931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dirty="0"/>
              <a:t>function </a:t>
            </a:r>
            <a:r>
              <a:rPr lang="en-GB" sz="1400" dirty="0" err="1"/>
              <a:t>postOrderTraversal</a:t>
            </a:r>
            <a:r>
              <a:rPr lang="en-GB" sz="1400" dirty="0"/>
              <a:t>(node) {</a:t>
            </a:r>
          </a:p>
          <a:p>
            <a:r>
              <a:rPr lang="en-GB" sz="1400" dirty="0"/>
              <a:t>  if (node !== null) {</a:t>
            </a:r>
          </a:p>
          <a:p>
            <a:r>
              <a:rPr lang="en-GB" sz="1400" dirty="0"/>
              <a:t>    </a:t>
            </a:r>
            <a:r>
              <a:rPr lang="en-GB" sz="1400" dirty="0" err="1"/>
              <a:t>postOrderTraversal</a:t>
            </a:r>
            <a:r>
              <a:rPr lang="en-GB" sz="1400" dirty="0"/>
              <a:t>(</a:t>
            </a:r>
            <a:r>
              <a:rPr lang="en-GB" sz="1400" dirty="0" err="1"/>
              <a:t>node.left</a:t>
            </a:r>
            <a:r>
              <a:rPr lang="en-GB" sz="1400" dirty="0"/>
              <a:t>);</a:t>
            </a:r>
          </a:p>
          <a:p>
            <a:r>
              <a:rPr lang="en-GB" sz="1400" dirty="0"/>
              <a:t>    </a:t>
            </a:r>
            <a:r>
              <a:rPr lang="en-GB" sz="1400" dirty="0" err="1"/>
              <a:t>postOrderTraversal</a:t>
            </a:r>
            <a:r>
              <a:rPr lang="en-GB" sz="1400" dirty="0"/>
              <a:t>(</a:t>
            </a:r>
            <a:r>
              <a:rPr lang="en-GB" sz="1400" dirty="0" err="1"/>
              <a:t>node.right</a:t>
            </a:r>
            <a:r>
              <a:rPr lang="en-GB" sz="1400" dirty="0"/>
              <a:t>);</a:t>
            </a:r>
          </a:p>
          <a:p>
            <a:r>
              <a:rPr lang="en-GB" sz="1400" dirty="0"/>
              <a:t>    </a:t>
            </a:r>
            <a:r>
              <a:rPr lang="en-GB" sz="1400" dirty="0" err="1"/>
              <a:t>visitNode</a:t>
            </a:r>
            <a:r>
              <a:rPr lang="en-GB" sz="1400" dirty="0"/>
              <a:t>(node);</a:t>
            </a:r>
          </a:p>
          <a:p>
            <a:r>
              <a:rPr lang="en-GB" sz="1400" dirty="0"/>
              <a:t>  }</a:t>
            </a:r>
          </a:p>
          <a:p>
            <a:r>
              <a:rPr lang="en-GB" sz="1400" dirty="0"/>
              <a:t>}</a:t>
            </a:r>
            <a:endParaRPr lang="en-SE" sz="1400" dirty="0"/>
          </a:p>
        </p:txBody>
      </p:sp>
      <p:pic>
        <p:nvPicPr>
          <p:cNvPr id="2053" name="Picture 5">
            <a:extLst>
              <a:ext uri="{FF2B5EF4-FFF2-40B4-BE49-F238E27FC236}">
                <a16:creationId xmlns:a16="http://schemas.microsoft.com/office/drawing/2014/main" id="{F8E1C901-3543-18D7-F38C-EF7333069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226" y="2971101"/>
            <a:ext cx="2845608" cy="2922678"/>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98B2407E-135F-5671-D5F0-5D75E4F88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10" y="2916956"/>
            <a:ext cx="2922035" cy="2976823"/>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D33EF68-7854-5688-2832-D872304A3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344" y="2915406"/>
            <a:ext cx="2847666" cy="29247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E1AC91-3869-FD51-31F8-70A1D9563C0A}"/>
              </a:ext>
            </a:extLst>
          </p:cNvPr>
          <p:cNvSpPr txBox="1"/>
          <p:nvPr/>
        </p:nvSpPr>
        <p:spPr>
          <a:xfrm>
            <a:off x="4020165" y="5661396"/>
            <a:ext cx="1031564" cy="461665"/>
          </a:xfrm>
          <a:prstGeom prst="rect">
            <a:avLst/>
          </a:prstGeom>
          <a:noFill/>
        </p:spPr>
        <p:txBody>
          <a:bodyPr wrap="none" rtlCol="0">
            <a:spAutoFit/>
          </a:bodyPr>
          <a:lstStyle/>
          <a:p>
            <a:r>
              <a:rPr lang="en-GB" sz="2400" dirty="0" err="1"/>
              <a:t>cbdaef</a:t>
            </a:r>
            <a:endParaRPr lang="en-SE" sz="2400" dirty="0"/>
          </a:p>
        </p:txBody>
      </p:sp>
      <p:sp>
        <p:nvSpPr>
          <p:cNvPr id="13" name="TextBox 12">
            <a:extLst>
              <a:ext uri="{FF2B5EF4-FFF2-40B4-BE49-F238E27FC236}">
                <a16:creationId xmlns:a16="http://schemas.microsoft.com/office/drawing/2014/main" id="{5B19C1B1-EDF1-582A-6EEC-2CD4FD60457F}"/>
              </a:ext>
            </a:extLst>
          </p:cNvPr>
          <p:cNvSpPr txBox="1"/>
          <p:nvPr/>
        </p:nvSpPr>
        <p:spPr>
          <a:xfrm>
            <a:off x="992287" y="5687448"/>
            <a:ext cx="1031564" cy="461665"/>
          </a:xfrm>
          <a:prstGeom prst="rect">
            <a:avLst/>
          </a:prstGeom>
          <a:noFill/>
        </p:spPr>
        <p:txBody>
          <a:bodyPr wrap="none" rtlCol="0">
            <a:spAutoFit/>
          </a:bodyPr>
          <a:lstStyle/>
          <a:p>
            <a:r>
              <a:rPr lang="en-GB" sz="2400" dirty="0" err="1"/>
              <a:t>abcdef</a:t>
            </a:r>
            <a:endParaRPr lang="en-SE" sz="2400" dirty="0"/>
          </a:p>
        </p:txBody>
      </p:sp>
      <p:sp>
        <p:nvSpPr>
          <p:cNvPr id="14" name="TextBox 13">
            <a:extLst>
              <a:ext uri="{FF2B5EF4-FFF2-40B4-BE49-F238E27FC236}">
                <a16:creationId xmlns:a16="http://schemas.microsoft.com/office/drawing/2014/main" id="{2B1CA710-A5AF-0C52-5A98-82A9EA9BC884}"/>
              </a:ext>
            </a:extLst>
          </p:cNvPr>
          <p:cNvSpPr txBox="1"/>
          <p:nvPr/>
        </p:nvSpPr>
        <p:spPr>
          <a:xfrm>
            <a:off x="7122031" y="5662945"/>
            <a:ext cx="1023998" cy="461665"/>
          </a:xfrm>
          <a:prstGeom prst="rect">
            <a:avLst/>
          </a:prstGeom>
          <a:noFill/>
        </p:spPr>
        <p:txBody>
          <a:bodyPr wrap="none" rtlCol="0">
            <a:spAutoFit/>
          </a:bodyPr>
          <a:lstStyle/>
          <a:p>
            <a:r>
              <a:rPr lang="en-GB" sz="2400" dirty="0" err="1"/>
              <a:t>cdbfea</a:t>
            </a:r>
            <a:endParaRPr lang="en-SE" sz="2400" dirty="0"/>
          </a:p>
        </p:txBody>
      </p:sp>
      <p:sp>
        <p:nvSpPr>
          <p:cNvPr id="3" name="TextBox 2">
            <a:extLst>
              <a:ext uri="{FF2B5EF4-FFF2-40B4-BE49-F238E27FC236}">
                <a16:creationId xmlns:a16="http://schemas.microsoft.com/office/drawing/2014/main" id="{803D6CAE-C1AD-087D-A833-89A1F3B7D6BB}"/>
              </a:ext>
            </a:extLst>
          </p:cNvPr>
          <p:cNvSpPr txBox="1"/>
          <p:nvPr/>
        </p:nvSpPr>
        <p:spPr>
          <a:xfrm>
            <a:off x="80544" y="6111232"/>
            <a:ext cx="3121308"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a:t>Preorder Traversal in Binary Tree Animations </a:t>
            </a:r>
            <a:r>
              <a:rPr lang="en-GB" sz="1200" dirty="0">
                <a:hlinkClick r:id="rId6"/>
              </a:rPr>
              <a:t>https://www.youtube.com/watch?v=gLx7Px7IEzg</a:t>
            </a:r>
            <a:r>
              <a:rPr lang="en-GB" sz="1200" dirty="0"/>
              <a:t> </a:t>
            </a:r>
            <a:endParaRPr lang="en-SE" sz="1200" dirty="0"/>
          </a:p>
        </p:txBody>
      </p:sp>
      <p:sp>
        <p:nvSpPr>
          <p:cNvPr id="5" name="TextBox 4">
            <a:extLst>
              <a:ext uri="{FF2B5EF4-FFF2-40B4-BE49-F238E27FC236}">
                <a16:creationId xmlns:a16="http://schemas.microsoft.com/office/drawing/2014/main" id="{9B82483D-5C3B-FA41-A1A3-6EEA3F0B427B}"/>
              </a:ext>
            </a:extLst>
          </p:cNvPr>
          <p:cNvSpPr txBox="1"/>
          <p:nvPr/>
        </p:nvSpPr>
        <p:spPr>
          <a:xfrm>
            <a:off x="3234125" y="6111232"/>
            <a:ext cx="2845612"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err="1"/>
              <a:t>Inorder</a:t>
            </a:r>
            <a:r>
              <a:rPr lang="en-GB" sz="1200" dirty="0"/>
              <a:t> Traversal in Binary Tree Animations</a:t>
            </a:r>
          </a:p>
          <a:p>
            <a:r>
              <a:rPr lang="en-GB" sz="1200" dirty="0">
                <a:hlinkClick r:id="rId7"/>
              </a:rPr>
              <a:t>https://www.youtube.com/watch?v=ne5oOmYdWGw</a:t>
            </a:r>
            <a:r>
              <a:rPr lang="en-GB" sz="1200" dirty="0"/>
              <a:t> </a:t>
            </a:r>
            <a:endParaRPr lang="en-SE" sz="1200" dirty="0"/>
          </a:p>
        </p:txBody>
      </p:sp>
      <p:sp>
        <p:nvSpPr>
          <p:cNvPr id="8" name="TextBox 7">
            <a:extLst>
              <a:ext uri="{FF2B5EF4-FFF2-40B4-BE49-F238E27FC236}">
                <a16:creationId xmlns:a16="http://schemas.microsoft.com/office/drawing/2014/main" id="{4FBE9E2D-3C81-9039-3C55-CF463FFF84C4}"/>
              </a:ext>
            </a:extLst>
          </p:cNvPr>
          <p:cNvSpPr txBox="1"/>
          <p:nvPr/>
        </p:nvSpPr>
        <p:spPr>
          <a:xfrm>
            <a:off x="6112010" y="6111232"/>
            <a:ext cx="3031990"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err="1"/>
              <a:t>Postorder</a:t>
            </a:r>
            <a:r>
              <a:rPr lang="en-GB" sz="1200" dirty="0"/>
              <a:t> Traversal in Binary Tree Animations</a:t>
            </a:r>
          </a:p>
          <a:p>
            <a:r>
              <a:rPr lang="en-GB" sz="1200" dirty="0">
                <a:hlinkClick r:id="rId8"/>
              </a:rPr>
              <a:t>https://www.youtube.com/watch?v=a8kmbuNm8Uo</a:t>
            </a:r>
            <a:r>
              <a:rPr lang="en-GB" sz="1200" dirty="0"/>
              <a:t> </a:t>
            </a:r>
            <a:endParaRPr lang="en-SE" sz="1200" dirty="0"/>
          </a:p>
        </p:txBody>
      </p:sp>
    </p:spTree>
    <p:extLst>
      <p:ext uri="{BB962C8B-B14F-4D97-AF65-F5344CB8AC3E}">
        <p14:creationId xmlns:p14="http://schemas.microsoft.com/office/powerpoint/2010/main" val="400724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sorting for Directed Acyclic Graph (DAG) is a linear ordering of vertices such that for every directed edge u-v, vertex u comes before v in the ordering.</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2585323"/>
          </a:xfrm>
          <a:prstGeom prst="rect">
            <a:avLst/>
          </a:prstGeom>
          <a:noFill/>
        </p:spPr>
        <p:txBody>
          <a:bodyPr wrap="square">
            <a:spAutoFit/>
          </a:bodyPr>
          <a:lstStyle/>
          <a:p>
            <a:r>
              <a:rPr lang="en-GB" b="1" i="1" dirty="0">
                <a:solidFill>
                  <a:srgbClr val="273239"/>
                </a:solidFill>
                <a:effectLst/>
                <a:latin typeface="Nunito" pitchFamily="2" charset="0"/>
              </a:rPr>
              <a:t>Output: </a:t>
            </a:r>
            <a:r>
              <a:rPr lang="en-GB" b="0" i="1" dirty="0">
                <a:solidFill>
                  <a:srgbClr val="273239"/>
                </a:solidFill>
                <a:effectLst/>
                <a:latin typeface="Nunito" pitchFamily="2" charset="0"/>
              </a:rPr>
              <a:t>5 4 2 3 1 0</a:t>
            </a:r>
            <a:br>
              <a:rPr lang="en-GB" dirty="0"/>
            </a:br>
            <a:r>
              <a:rPr lang="en-GB" b="1" i="1" dirty="0">
                <a:solidFill>
                  <a:srgbClr val="273239"/>
                </a:solidFill>
                <a:effectLst/>
                <a:latin typeface="Nunito" pitchFamily="2" charset="0"/>
              </a:rPr>
              <a:t>Explanation:</a:t>
            </a:r>
            <a:r>
              <a:rPr lang="en-GB" b="0" i="1" dirty="0">
                <a:solidFill>
                  <a:srgbClr val="273239"/>
                </a:solidFill>
                <a:effectLst/>
                <a:latin typeface="Nunito" pitchFamily="2" charset="0"/>
              </a:rPr>
              <a:t> The first vertex in topological sorting is always a vertex with an in-degree of 0 (a vertex with no incoming edges).  A topological sorting of the following graph is “5 4 2 3 1 0”. There can be more than one topological sorting for a graph. Another topological sorting of the following graph is “4 5 2 3 1 0”. </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fontScale="90000"/>
          </a:bodyPr>
          <a:lstStyle/>
          <a:p>
            <a:r>
              <a:rPr lang="en-GB" dirty="0"/>
              <a:t>Topological Sorting vs Preorder Traversal of DFS</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047893" y="1600200"/>
            <a:ext cx="4638907" cy="4525963"/>
          </a:xfrm>
        </p:spPr>
        <p:txBody>
          <a:bodyPr>
            <a:normAutofit fontScale="92500" lnSpcReduction="20000"/>
          </a:bodyPr>
          <a:lstStyle/>
          <a:p>
            <a:r>
              <a:rPr lang="en-GB" dirty="0"/>
              <a:t>In DFS, we print a vertex and then recursively call DFS for its adjacent vertices. In topological sorting, we need to print a vertex before its adjacent vertices. </a:t>
            </a:r>
          </a:p>
          <a:p>
            <a:endParaRPr lang="en-GB" dirty="0"/>
          </a:p>
          <a:p>
            <a:r>
              <a:rPr lang="en-GB" dirty="0"/>
              <a:t>For example, In the above given graph, the vertex ‘5’ should be printed before vertex ‘0’, but unlike DFS, the vertex ‘4’ should also be printed before vertex ‘0’. So </a:t>
            </a:r>
            <a:r>
              <a:rPr lang="en-GB" dirty="0">
                <a:solidFill>
                  <a:srgbClr val="FF0000"/>
                </a:solidFill>
              </a:rPr>
              <a:t>Topological sorting is different from DFS pre-order traversal</a:t>
            </a:r>
            <a:r>
              <a:rPr lang="en-GB" dirty="0"/>
              <a:t>. For example, a DFS of the shown graph is “5 2 3 1 0 4”, but it is not a topological sorting.</a:t>
            </a:r>
            <a:endParaRPr lang="en-SE" dirty="0"/>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3" y="250152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406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Details</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a:t>
            </a:r>
            <a:r>
              <a:rPr sz="1400" b="1" kern="0" dirty="0">
                <a:solidFill>
                  <a:srgbClr val="8D3124"/>
                </a:solidFill>
                <a:latin typeface="Times New Roman" panose="02020603050405020304" pitchFamily="18" charset="0"/>
                <a:cs typeface="Times New Roman" panose="02020603050405020304" pitchFamily="18" charset="0"/>
              </a:rPr>
              <a:t>opological </a:t>
            </a:r>
            <a:r>
              <a:rPr lang="en-US" altLang="zh-CN" sz="1400" b="1" kern="0" dirty="0">
                <a:solidFill>
                  <a:srgbClr val="8D3124"/>
                </a:solidFill>
                <a:latin typeface="Times New Roman" panose="02020603050405020304" pitchFamily="18" charset="0"/>
                <a:cs typeface="Times New Roman" panose="02020603050405020304" pitchFamily="18" charset="0"/>
              </a:rPr>
              <a:t>o</a:t>
            </a:r>
            <a:r>
              <a:rPr sz="1400" b="1" kern="0" dirty="0">
                <a:solidFill>
                  <a:srgbClr val="8D3124"/>
                </a:solidFill>
                <a:latin typeface="Times New Roman" panose="02020603050405020304" pitchFamily="18" charset="0"/>
                <a:cs typeface="Times New Roman" panose="02020603050405020304" pitchFamily="18" charset="0"/>
              </a:rPr>
              <a:t>rder</a:t>
            </a: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87">
                                            <p:txEl>
                                              <p:pRg st="10" end="10"/>
                                            </p:txEl>
                                          </p:spTgt>
                                        </p:tgtEl>
                                        <p:attrNameLst>
                                          <p:attrName>style.visibility</p:attrName>
                                        </p:attrNameLst>
                                      </p:cBhvr>
                                      <p:to>
                                        <p:strVal val="visible"/>
                                      </p:to>
                                    </p:set>
                                    <p:animEffect transition="in" filter="dissolve">
                                      <p:cBhvr>
                                        <p:cTn id="470" dur="500"/>
                                        <p:tgtEl>
                                          <p:spTgt spid="87">
                                            <p:txEl>
                                              <p:pRg st="10" end="10"/>
                                            </p:txEl>
                                          </p:spTgt>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grpId="0" nodeType="clickEffect">
                                  <p:stCondLst>
                                    <p:cond delay="0"/>
                                  </p:stCondLst>
                                  <p:childTnLst>
                                    <p:set>
                                      <p:cBhvr>
                                        <p:cTn id="474" dur="1" fill="hold">
                                          <p:stCondLst>
                                            <p:cond delay="0"/>
                                          </p:stCondLst>
                                        </p:cTn>
                                        <p:tgtEl>
                                          <p:spTgt spid="160"/>
                                        </p:tgtEl>
                                        <p:attrNameLst>
                                          <p:attrName>style.visibility</p:attrName>
                                        </p:attrNameLst>
                                      </p:cBhvr>
                                      <p:to>
                                        <p:strVal val="visible"/>
                                      </p:to>
                                    </p:set>
                                    <p:animEffect transition="in" filter="dissolve">
                                      <p:cBhvr>
                                        <p:cTn id="475" dur="500"/>
                                        <p:tgtEl>
                                          <p:spTgt spid="160"/>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7">
                                            <p:txEl>
                                              <p:pRg st="11" end="11"/>
                                            </p:txEl>
                                          </p:spTgt>
                                        </p:tgtEl>
                                        <p:attrNameLst>
                                          <p:attrName>style.visibility</p:attrName>
                                        </p:attrNameLst>
                                      </p:cBhvr>
                                      <p:to>
                                        <p:strVal val="visible"/>
                                      </p:to>
                                    </p:set>
                                    <p:animEffect transition="in" filter="dissolve">
                                      <p:cBhvr>
                                        <p:cTn id="480" dur="500"/>
                                        <p:tgtEl>
                                          <p:spTgt spid="87">
                                            <p:txEl>
                                              <p:pRg st="11" end="11"/>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7">
                                            <p:txEl>
                                              <p:pRg st="12" end="12"/>
                                            </p:txEl>
                                          </p:spTgt>
                                        </p:tgtEl>
                                        <p:attrNameLst>
                                          <p:attrName>style.visibility</p:attrName>
                                        </p:attrNameLst>
                                      </p:cBhvr>
                                      <p:to>
                                        <p:strVal val="visible"/>
                                      </p:to>
                                    </p:set>
                                    <p:animEffect transition="in" filter="dissolve">
                                      <p:cBhvr>
                                        <p:cTn id="485" dur="500"/>
                                        <p:tgtEl>
                                          <p:spTgt spid="87">
                                            <p:txEl>
                                              <p:pRg st="12" end="12"/>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1" presetClass="emph" presetSubtype="2" fill="hold" nodeType="clickEffect">
                                  <p:stCondLst>
                                    <p:cond delay="0"/>
                                  </p:stCondLst>
                                  <p:childTnLst>
                                    <p:animClr clrSpc="rgb" dir="cw">
                                      <p:cBhvr>
                                        <p:cTn id="489" dur="2000" fill="hold"/>
                                        <p:tgtEl>
                                          <p:spTgt spid="60"/>
                                        </p:tgtEl>
                                        <p:attrNameLst>
                                          <p:attrName>fillcolor</p:attrName>
                                        </p:attrNameLst>
                                      </p:cBhvr>
                                      <p:to>
                                        <a:schemeClr val="accent2"/>
                                      </p:to>
                                    </p:animClr>
                                    <p:set>
                                      <p:cBhvr>
                                        <p:cTn id="490" dur="2000" fill="hold"/>
                                        <p:tgtEl>
                                          <p:spTgt spid="60"/>
                                        </p:tgtEl>
                                        <p:attrNameLst>
                                          <p:attrName>fill.type</p:attrName>
                                        </p:attrNameLst>
                                      </p:cBhvr>
                                      <p:to>
                                        <p:strVal val="solid"/>
                                      </p:to>
                                    </p:set>
                                    <p:set>
                                      <p:cBhvr>
                                        <p:cTn id="491" dur="2000" fill="hold"/>
                                        <p:tgtEl>
                                          <p:spTgt spid="60"/>
                                        </p:tgtEl>
                                        <p:attrNameLst>
                                          <p:attrName>fill.on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9" presetClass="entr" presetSubtype="0" fill="hold" nodeType="clickEffect">
                                  <p:stCondLst>
                                    <p:cond delay="0"/>
                                  </p:stCondLst>
                                  <p:childTnLst>
                                    <p:set>
                                      <p:cBhvr>
                                        <p:cTn id="495" dur="1" fill="hold">
                                          <p:stCondLst>
                                            <p:cond delay="0"/>
                                          </p:stCondLst>
                                        </p:cTn>
                                        <p:tgtEl>
                                          <p:spTgt spid="87">
                                            <p:txEl>
                                              <p:pRg st="13" end="13"/>
                                            </p:txEl>
                                          </p:spTgt>
                                        </p:tgtEl>
                                        <p:attrNameLst>
                                          <p:attrName>style.visibility</p:attrName>
                                        </p:attrNameLst>
                                      </p:cBhvr>
                                      <p:to>
                                        <p:strVal val="visible"/>
                                      </p:to>
                                    </p:set>
                                    <p:animEffect transition="in" filter="dissolve">
                                      <p:cBhvr>
                                        <p:cTn id="496" dur="500"/>
                                        <p:tgtEl>
                                          <p:spTgt spid="87">
                                            <p:txEl>
                                              <p:pRg st="13" end="13"/>
                                            </p:txEl>
                                          </p:spTgt>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18"/>
                                        </p:tgtEl>
                                        <p:attrNameLst>
                                          <p:attrName>style.visibility</p:attrName>
                                        </p:attrNameLst>
                                      </p:cBhvr>
                                      <p:to>
                                        <p:strVal val="visible"/>
                                      </p:to>
                                    </p:set>
                                    <p:animEffect transition="in" filter="dissolve">
                                      <p:cBhvr>
                                        <p:cTn id="501" dur="500"/>
                                        <p:tgtEl>
                                          <p:spTgt spid="118"/>
                                        </p:tgtEl>
                                      </p:cBhvr>
                                    </p:animEffec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grpId="0" nodeType="clickEffect">
                                  <p:stCondLst>
                                    <p:cond delay="0"/>
                                  </p:stCondLst>
                                  <p:childTnLst>
                                    <p:set>
                                      <p:cBhvr>
                                        <p:cTn id="505" dur="1" fill="hold">
                                          <p:stCondLst>
                                            <p:cond delay="0"/>
                                          </p:stCondLst>
                                        </p:cTn>
                                        <p:tgtEl>
                                          <p:spTgt spid="114"/>
                                        </p:tgtEl>
                                        <p:attrNameLst>
                                          <p:attrName>style.visibility</p:attrName>
                                        </p:attrNameLst>
                                      </p:cBhvr>
                                      <p:to>
                                        <p:strVal val="visible"/>
                                      </p:to>
                                    </p:set>
                                    <p:animEffect transition="in" filter="dissolve">
                                      <p:cBhvr>
                                        <p:cTn id="506" dur="500"/>
                                        <p:tgtEl>
                                          <p:spTgt spid="114"/>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7">
                                            <p:txEl>
                                              <p:pRg st="14" end="14"/>
                                            </p:txEl>
                                          </p:spTgt>
                                        </p:tgtEl>
                                        <p:attrNameLst>
                                          <p:attrName>style.visibility</p:attrName>
                                        </p:attrNameLst>
                                      </p:cBhvr>
                                      <p:to>
                                        <p:strVal val="visible"/>
                                      </p:to>
                                    </p:set>
                                    <p:animEffect transition="in" filter="dissolve">
                                      <p:cBhvr>
                                        <p:cTn id="511" dur="500"/>
                                        <p:tgtEl>
                                          <p:spTgt spid="87">
                                            <p:txEl>
                                              <p:pRg st="14" end="14"/>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xEl>
                                              <p:pRg st="15" end="15"/>
                                            </p:txEl>
                                          </p:spTgt>
                                        </p:tgtEl>
                                        <p:attrNameLst>
                                          <p:attrName>style.visibility</p:attrName>
                                        </p:attrNameLst>
                                      </p:cBhvr>
                                      <p:to>
                                        <p:strVal val="visible"/>
                                      </p:to>
                                    </p:set>
                                    <p:animEffect transition="in" filter="dissolve">
                                      <p:cBhvr>
                                        <p:cTn id="516" dur="500"/>
                                        <p:tgtEl>
                                          <p:spTgt spid="87">
                                            <p:txEl>
                                              <p:pRg st="15" end="15"/>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xEl>
                                              <p:pRg st="16" end="16"/>
                                            </p:txEl>
                                          </p:spTgt>
                                        </p:tgtEl>
                                        <p:attrNameLst>
                                          <p:attrName>style.visibility</p:attrName>
                                        </p:attrNameLst>
                                      </p:cBhvr>
                                      <p:to>
                                        <p:strVal val="visible"/>
                                      </p:to>
                                    </p:set>
                                    <p:animEffect transition="in" filter="dissolve">
                                      <p:cBhvr>
                                        <p:cTn id="521" dur="500"/>
                                        <p:tgtEl>
                                          <p:spTgt spid="87">
                                            <p:txEl>
                                              <p:pRg st="16" end="16"/>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75"/>
                                        </p:tgtEl>
                                        <p:attrNameLst>
                                          <p:attrName>stroke.color</p:attrName>
                                        </p:attrNameLst>
                                      </p:cBhvr>
                                      <p:to>
                                        <a:schemeClr val="accent2"/>
                                      </p:to>
                                    </p:animClr>
                                    <p:set>
                                      <p:cBhvr>
                                        <p:cTn id="526" dur="2000" fill="hold"/>
                                        <p:tgtEl>
                                          <p:spTgt spid="75"/>
                                        </p:tgtEl>
                                        <p:attrNameLst>
                                          <p:attrName>stroke.on</p:attrName>
                                        </p:attrNameLst>
                                      </p:cBhvr>
                                      <p:to>
                                        <p:strVal val="true"/>
                                      </p:to>
                                    </p:set>
                                  </p:childTnLst>
                                </p:cTn>
                              </p:par>
                              <p:par>
                                <p:cTn id="527" presetID="1" presetClass="emph" presetSubtype="2" fill="hold" nodeType="withEffect">
                                  <p:stCondLst>
                                    <p:cond delay="0"/>
                                  </p:stCondLst>
                                  <p:childTnLst>
                                    <p:animClr clrSpc="rgb" dir="cw">
                                      <p:cBhvr>
                                        <p:cTn id="528" dur="2000" fill="hold"/>
                                        <p:tgtEl>
                                          <p:spTgt spid="76"/>
                                        </p:tgtEl>
                                        <p:attrNameLst>
                                          <p:attrName>fillcolor</p:attrName>
                                        </p:attrNameLst>
                                      </p:cBhvr>
                                      <p:to>
                                        <a:schemeClr val="accent2"/>
                                      </p:to>
                                    </p:animClr>
                                    <p:set>
                                      <p:cBhvr>
                                        <p:cTn id="529" dur="2000" fill="hold"/>
                                        <p:tgtEl>
                                          <p:spTgt spid="76"/>
                                        </p:tgtEl>
                                        <p:attrNameLst>
                                          <p:attrName>fill.type</p:attrName>
                                        </p:attrNameLst>
                                      </p:cBhvr>
                                      <p:to>
                                        <p:strVal val="solid"/>
                                      </p:to>
                                    </p:set>
                                    <p:set>
                                      <p:cBhvr>
                                        <p:cTn id="530" dur="2000" fill="hold"/>
                                        <p:tgtEl>
                                          <p:spTgt spid="76"/>
                                        </p:tgtEl>
                                        <p:attrNameLst>
                                          <p:attrName>fill.on</p:attrName>
                                        </p:attrNameLst>
                                      </p:cBhvr>
                                      <p:to>
                                        <p:strVal val="true"/>
                                      </p:to>
                                    </p:set>
                                  </p:childTnLst>
                                </p:cTn>
                              </p:par>
                            </p:childTnLst>
                          </p:cTn>
                        </p:par>
                      </p:childTnLst>
                    </p:cTn>
                  </p:par>
                  <p:par>
                    <p:cTn id="531" fill="hold">
                      <p:stCondLst>
                        <p:cond delay="indefinite"/>
                      </p:stCondLst>
                      <p:childTnLst>
                        <p:par>
                          <p:cTn id="532" fill="hold">
                            <p:stCondLst>
                              <p:cond delay="0"/>
                            </p:stCondLst>
                            <p:childTnLst>
                              <p:par>
                                <p:cTn id="533" presetID="1" presetClass="emph" presetSubtype="2" fill="hold" nodeType="clickEffect">
                                  <p:stCondLst>
                                    <p:cond delay="0"/>
                                  </p:stCondLst>
                                  <p:childTnLst>
                                    <p:animClr clrSpc="rgb" dir="cw">
                                      <p:cBhvr>
                                        <p:cTn id="534" dur="2000" fill="hold"/>
                                        <p:tgtEl>
                                          <p:spTgt spid="58"/>
                                        </p:tgtEl>
                                        <p:attrNameLst>
                                          <p:attrName>fillcolor</p:attrName>
                                        </p:attrNameLst>
                                      </p:cBhvr>
                                      <p:to>
                                        <a:schemeClr val="accent2"/>
                                      </p:to>
                                    </p:animClr>
                                    <p:set>
                                      <p:cBhvr>
                                        <p:cTn id="535" dur="2000" fill="hold"/>
                                        <p:tgtEl>
                                          <p:spTgt spid="58"/>
                                        </p:tgtEl>
                                        <p:attrNameLst>
                                          <p:attrName>fill.type</p:attrName>
                                        </p:attrNameLst>
                                      </p:cBhvr>
                                      <p:to>
                                        <p:strVal val="solid"/>
                                      </p:to>
                                    </p:set>
                                    <p:set>
                                      <p:cBhvr>
                                        <p:cTn id="536" dur="2000" fill="hold"/>
                                        <p:tgtEl>
                                          <p:spTgt spid="58"/>
                                        </p:tgtEl>
                                        <p:attrNameLst>
                                          <p:attrName>fill.on</p:attrName>
                                        </p:attrNameLst>
                                      </p:cBhvr>
                                      <p:to>
                                        <p:strVal val="true"/>
                                      </p:to>
                                    </p:se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7">
                                            <p:txEl>
                                              <p:pRg st="17" end="17"/>
                                            </p:txEl>
                                          </p:spTgt>
                                        </p:tgtEl>
                                        <p:attrNameLst>
                                          <p:attrName>style.visibility</p:attrName>
                                        </p:attrNameLst>
                                      </p:cBhvr>
                                      <p:to>
                                        <p:strVal val="visible"/>
                                      </p:to>
                                    </p:set>
                                    <p:animEffect transition="in" filter="dissolve">
                                      <p:cBhvr>
                                        <p:cTn id="541" dur="500"/>
                                        <p:tgtEl>
                                          <p:spTgt spid="87">
                                            <p:txEl>
                                              <p:pRg st="17" end="17"/>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121"/>
                                        </p:tgtEl>
                                        <p:attrNameLst>
                                          <p:attrName>style.visibility</p:attrName>
                                        </p:attrNameLst>
                                      </p:cBhvr>
                                      <p:to>
                                        <p:strVal val="visible"/>
                                      </p:to>
                                    </p:set>
                                    <p:animEffect transition="in" filter="dissolve">
                                      <p:cBhvr>
                                        <p:cTn id="546" dur="500"/>
                                        <p:tgtEl>
                                          <p:spTgt spid="121"/>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grpId="0" nodeType="clickEffect">
                                  <p:stCondLst>
                                    <p:cond delay="0"/>
                                  </p:stCondLst>
                                  <p:childTnLst>
                                    <p:set>
                                      <p:cBhvr>
                                        <p:cTn id="550" dur="1" fill="hold">
                                          <p:stCondLst>
                                            <p:cond delay="0"/>
                                          </p:stCondLst>
                                        </p:cTn>
                                        <p:tgtEl>
                                          <p:spTgt spid="102"/>
                                        </p:tgtEl>
                                        <p:attrNameLst>
                                          <p:attrName>style.visibility</p:attrName>
                                        </p:attrNameLst>
                                      </p:cBhvr>
                                      <p:to>
                                        <p:strVal val="visible"/>
                                      </p:to>
                                    </p:set>
                                    <p:animEffect transition="in" filter="dissolve">
                                      <p:cBhvr>
                                        <p:cTn id="551" dur="500"/>
                                        <p:tgtEl>
                                          <p:spTgt spid="102"/>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87">
                                            <p:txEl>
                                              <p:pRg st="18" end="18"/>
                                            </p:txEl>
                                          </p:spTgt>
                                        </p:tgtEl>
                                        <p:attrNameLst>
                                          <p:attrName>style.visibility</p:attrName>
                                        </p:attrNameLst>
                                      </p:cBhvr>
                                      <p:to>
                                        <p:strVal val="visible"/>
                                      </p:to>
                                    </p:set>
                                    <p:animEffect transition="in" filter="dissolve">
                                      <p:cBhvr>
                                        <p:cTn id="556" dur="500"/>
                                        <p:tgtEl>
                                          <p:spTgt spid="87">
                                            <p:txEl>
                                              <p:pRg st="18" end="18"/>
                                            </p:txEl>
                                          </p:spTgt>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87">
                                            <p:txEl>
                                              <p:pRg st="19" end="19"/>
                                            </p:txEl>
                                          </p:spTgt>
                                        </p:tgtEl>
                                        <p:attrNameLst>
                                          <p:attrName>style.visibility</p:attrName>
                                        </p:attrNameLst>
                                      </p:cBhvr>
                                      <p:to>
                                        <p:strVal val="visible"/>
                                      </p:to>
                                    </p:set>
                                    <p:animEffect transition="in" filter="dissolve">
                                      <p:cBhvr>
                                        <p:cTn id="561" dur="500"/>
                                        <p:tgtEl>
                                          <p:spTgt spid="87">
                                            <p:txEl>
                                              <p:pRg st="19" end="19"/>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7">
                                            <p:txEl>
                                              <p:pRg st="20" end="20"/>
                                            </p:txEl>
                                          </p:spTgt>
                                        </p:tgtEl>
                                        <p:attrNameLst>
                                          <p:attrName>style.visibility</p:attrName>
                                        </p:attrNameLst>
                                      </p:cBhvr>
                                      <p:to>
                                        <p:strVal val="visible"/>
                                      </p:to>
                                    </p:set>
                                    <p:animEffect transition="in" filter="dissolve">
                                      <p:cBhvr>
                                        <p:cTn id="566" dur="500"/>
                                        <p:tgtEl>
                                          <p:spTgt spid="87">
                                            <p:txEl>
                                              <p:pRg st="20" end="20"/>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grpId="0" nodeType="clickEffect">
                                  <p:stCondLst>
                                    <p:cond delay="0"/>
                                  </p:stCondLst>
                                  <p:childTnLst>
                                    <p:set>
                                      <p:cBhvr>
                                        <p:cTn id="570" dur="1" fill="hold">
                                          <p:stCondLst>
                                            <p:cond delay="0"/>
                                          </p:stCondLst>
                                        </p:cTn>
                                        <p:tgtEl>
                                          <p:spTgt spid="161"/>
                                        </p:tgtEl>
                                        <p:attrNameLst>
                                          <p:attrName>style.visibility</p:attrName>
                                        </p:attrNameLst>
                                      </p:cBhvr>
                                      <p:to>
                                        <p:strVal val="visible"/>
                                      </p:to>
                                    </p:set>
                                    <p:animEffect transition="in" filter="dissolve">
                                      <p:cBhvr>
                                        <p:cTn id="571" dur="500"/>
                                        <p:tgtEl>
                                          <p:spTgt spid="161"/>
                                        </p:tgtEl>
                                      </p:cBhvr>
                                    </p:animEffec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7">
                                            <p:txEl>
                                              <p:pRg st="21" end="21"/>
                                            </p:txEl>
                                          </p:spTgt>
                                        </p:tgtEl>
                                        <p:attrNameLst>
                                          <p:attrName>style.visibility</p:attrName>
                                        </p:attrNameLst>
                                      </p:cBhvr>
                                      <p:to>
                                        <p:strVal val="visible"/>
                                      </p:to>
                                    </p:set>
                                    <p:animEffect transition="in" filter="dissolve">
                                      <p:cBhvr>
                                        <p:cTn id="576" dur="500"/>
                                        <p:tgtEl>
                                          <p:spTgt spid="87">
                                            <p:txEl>
                                              <p:pRg st="21" end="21"/>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grpId="0" nodeType="clickEffect">
                                  <p:stCondLst>
                                    <p:cond delay="0"/>
                                  </p:stCondLst>
                                  <p:childTnLst>
                                    <p:set>
                                      <p:cBhvr>
                                        <p:cTn id="580" dur="1" fill="hold">
                                          <p:stCondLst>
                                            <p:cond delay="0"/>
                                          </p:stCondLst>
                                        </p:cTn>
                                        <p:tgtEl>
                                          <p:spTgt spid="162"/>
                                        </p:tgtEl>
                                        <p:attrNameLst>
                                          <p:attrName>style.visibility</p:attrName>
                                        </p:attrNameLst>
                                      </p:cBhvr>
                                      <p:to>
                                        <p:strVal val="visible"/>
                                      </p:to>
                                    </p:set>
                                    <p:animEffect transition="in" filter="dissolve">
                                      <p:cBhvr>
                                        <p:cTn id="581" dur="500"/>
                                        <p:tgtEl>
                                          <p:spTgt spid="162"/>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87">
                                            <p:txEl>
                                              <p:pRg st="22" end="22"/>
                                            </p:txEl>
                                          </p:spTgt>
                                        </p:tgtEl>
                                        <p:attrNameLst>
                                          <p:attrName>style.visibility</p:attrName>
                                        </p:attrNameLst>
                                      </p:cBhvr>
                                      <p:to>
                                        <p:strVal val="visible"/>
                                      </p:to>
                                    </p:set>
                                    <p:animEffect transition="in" filter="dissolve">
                                      <p:cBhvr>
                                        <p:cTn id="586" dur="500"/>
                                        <p:tgtEl>
                                          <p:spTgt spid="87">
                                            <p:txEl>
                                              <p:pRg st="22" end="22"/>
                                            </p:txEl>
                                          </p:spTgt>
                                        </p:tgtEl>
                                      </p:cBhvr>
                                    </p:animEffect>
                                  </p:childTnLst>
                                </p:cTn>
                              </p:par>
                            </p:childTnLst>
                          </p:cTn>
                        </p:par>
                      </p:childTnLst>
                    </p:cTn>
                  </p:par>
                  <p:par>
                    <p:cTn id="587" fill="hold">
                      <p:stCondLst>
                        <p:cond delay="indefinite"/>
                      </p:stCondLst>
                      <p:childTnLst>
                        <p:par>
                          <p:cTn id="588" fill="hold">
                            <p:stCondLst>
                              <p:cond delay="0"/>
                            </p:stCondLst>
                            <p:childTnLst>
                              <p:par>
                                <p:cTn id="589" presetID="9" presetClass="entr" presetSubtype="0" fill="hold" nodeType="clickEffect">
                                  <p:stCondLst>
                                    <p:cond delay="0"/>
                                  </p:stCondLst>
                                  <p:childTnLst>
                                    <p:set>
                                      <p:cBhvr>
                                        <p:cTn id="590" dur="1" fill="hold">
                                          <p:stCondLst>
                                            <p:cond delay="0"/>
                                          </p:stCondLst>
                                        </p:cTn>
                                        <p:tgtEl>
                                          <p:spTgt spid="87">
                                            <p:txEl>
                                              <p:pRg st="23" end="23"/>
                                            </p:txEl>
                                          </p:spTgt>
                                        </p:tgtEl>
                                        <p:attrNameLst>
                                          <p:attrName>style.visibility</p:attrName>
                                        </p:attrNameLst>
                                      </p:cBhvr>
                                      <p:to>
                                        <p:strVal val="visible"/>
                                      </p:to>
                                    </p:set>
                                    <p:animEffect transition="in" filter="dissolve">
                                      <p:cBhvr>
                                        <p:cTn id="591" dur="500"/>
                                        <p:tgtEl>
                                          <p:spTgt spid="87">
                                            <p:txEl>
                                              <p:pRg st="23" end="23"/>
                                            </p:txEl>
                                          </p:spTgt>
                                        </p:tgtEl>
                                      </p:cBhvr>
                                    </p:animEffect>
                                  </p:childTnLst>
                                </p:cTn>
                              </p:par>
                            </p:childTnLst>
                          </p:cTn>
                        </p:par>
                      </p:childTnLst>
                    </p:cTn>
                  </p:par>
                  <p:par>
                    <p:cTn id="592" fill="hold">
                      <p:stCondLst>
                        <p:cond delay="indefinite"/>
                      </p:stCondLst>
                      <p:childTnLst>
                        <p:par>
                          <p:cTn id="593" fill="hold">
                            <p:stCondLst>
                              <p:cond delay="0"/>
                            </p:stCondLst>
                            <p:childTnLst>
                              <p:par>
                                <p:cTn id="594" presetID="9" presetClass="entr" presetSubtype="0" fill="hold" nodeType="clickEffect">
                                  <p:stCondLst>
                                    <p:cond delay="0"/>
                                  </p:stCondLst>
                                  <p:childTnLst>
                                    <p:set>
                                      <p:cBhvr>
                                        <p:cTn id="595" dur="1" fill="hold">
                                          <p:stCondLst>
                                            <p:cond delay="0"/>
                                          </p:stCondLst>
                                        </p:cTn>
                                        <p:tgtEl>
                                          <p:spTgt spid="87">
                                            <p:txEl>
                                              <p:pRg st="24" end="24"/>
                                            </p:txEl>
                                          </p:spTgt>
                                        </p:tgtEl>
                                        <p:attrNameLst>
                                          <p:attrName>style.visibility</p:attrName>
                                        </p:attrNameLst>
                                      </p:cBhvr>
                                      <p:to>
                                        <p:strVal val="visible"/>
                                      </p:to>
                                    </p:set>
                                    <p:animEffect transition="in" filter="dissolve">
                                      <p:cBhvr>
                                        <p:cTn id="596" dur="500"/>
                                        <p:tgtEl>
                                          <p:spTgt spid="87">
                                            <p:txEl>
                                              <p:pRg st="24" end="24"/>
                                            </p:txEl>
                                          </p:spTgt>
                                        </p:tgtEl>
                                      </p:cBhvr>
                                    </p:animEffect>
                                  </p:childTnLst>
                                </p:cTn>
                              </p:par>
                            </p:childTnLst>
                          </p:cTn>
                        </p:par>
                      </p:childTnLst>
                    </p:cTn>
                  </p:par>
                  <p:par>
                    <p:cTn id="597" fill="hold">
                      <p:stCondLst>
                        <p:cond delay="indefinite"/>
                      </p:stCondLst>
                      <p:childTnLst>
                        <p:par>
                          <p:cTn id="598" fill="hold">
                            <p:stCondLst>
                              <p:cond delay="0"/>
                            </p:stCondLst>
                            <p:childTnLst>
                              <p:par>
                                <p:cTn id="599" presetID="9" presetClass="entr" presetSubtype="0" fill="hold" nodeType="clickEffect">
                                  <p:stCondLst>
                                    <p:cond delay="0"/>
                                  </p:stCondLst>
                                  <p:childTnLst>
                                    <p:set>
                                      <p:cBhvr>
                                        <p:cTn id="600" dur="1" fill="hold">
                                          <p:stCondLst>
                                            <p:cond delay="0"/>
                                          </p:stCondLst>
                                        </p:cTn>
                                        <p:tgtEl>
                                          <p:spTgt spid="87">
                                            <p:txEl>
                                              <p:pRg st="25" end="25"/>
                                            </p:txEl>
                                          </p:spTgt>
                                        </p:tgtEl>
                                        <p:attrNameLst>
                                          <p:attrName>style.visibility</p:attrName>
                                        </p:attrNameLst>
                                      </p:cBhvr>
                                      <p:to>
                                        <p:strVal val="visible"/>
                                      </p:to>
                                    </p:set>
                                    <p:animEffect transition="in" filter="dissolve">
                                      <p:cBhvr>
                                        <p:cTn id="601" dur="500"/>
                                        <p:tgtEl>
                                          <p:spTgt spid="87">
                                            <p:txEl>
                                              <p:pRg st="25" end="25"/>
                                            </p:txEl>
                                          </p:spTgt>
                                        </p:tgtEl>
                                      </p:cBhvr>
                                    </p:animEffec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grpId="0" nodeType="clickEffect">
                                  <p:stCondLst>
                                    <p:cond delay="0"/>
                                  </p:stCondLst>
                                  <p:childTnLst>
                                    <p:set>
                                      <p:cBhvr>
                                        <p:cTn id="605" dur="1" fill="hold">
                                          <p:stCondLst>
                                            <p:cond delay="0"/>
                                          </p:stCondLst>
                                        </p:cTn>
                                        <p:tgtEl>
                                          <p:spTgt spid="85"/>
                                        </p:tgtEl>
                                        <p:attrNameLst>
                                          <p:attrName>style.visibility</p:attrName>
                                        </p:attrNameLst>
                                      </p:cBhvr>
                                      <p:to>
                                        <p:strVal val="visible"/>
                                      </p:to>
                                    </p:set>
                                    <p:animEffect transition="in" filter="dissolve">
                                      <p:cBhvr>
                                        <p:cTn id="606" dur="500"/>
                                        <p:tgtEl>
                                          <p:spTgt spid="85"/>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173"/>
                                        </p:tgtEl>
                                        <p:attrNameLst>
                                          <p:attrName>style.visibility</p:attrName>
                                        </p:attrNameLst>
                                      </p:cBhvr>
                                      <p:to>
                                        <p:strVal val="visible"/>
                                      </p:to>
                                    </p:set>
                                    <p:animEffect transition="in" filter="dissolve">
                                      <p:cBhvr>
                                        <p:cTn id="611" dur="500"/>
                                        <p:tgtEl>
                                          <p:spTgt spid="173"/>
                                        </p:tgtEl>
                                      </p:cBhvr>
                                    </p:animEffect>
                                  </p:childTnLst>
                                </p:cTn>
                              </p:par>
                              <p:par>
                                <p:cTn id="612" presetID="9" presetClass="entr" presetSubtype="0" fill="hold" nodeType="withEffect">
                                  <p:stCondLst>
                                    <p:cond delay="0"/>
                                  </p:stCondLst>
                                  <p:childTnLst>
                                    <p:set>
                                      <p:cBhvr>
                                        <p:cTn id="613" dur="1" fill="hold">
                                          <p:stCondLst>
                                            <p:cond delay="0"/>
                                          </p:stCondLst>
                                        </p:cTn>
                                        <p:tgtEl>
                                          <p:spTgt spid="171"/>
                                        </p:tgtEl>
                                        <p:attrNameLst>
                                          <p:attrName>style.visibility</p:attrName>
                                        </p:attrNameLst>
                                      </p:cBhvr>
                                      <p:to>
                                        <p:strVal val="visible"/>
                                      </p:to>
                                    </p:set>
                                    <p:animEffect transition="in" filter="dissolve">
                                      <p:cBhvr>
                                        <p:cTn id="614" dur="500"/>
                                        <p:tgtEl>
                                          <p:spTgt spid="171"/>
                                        </p:tgtEl>
                                      </p:cBhvr>
                                    </p:animEffect>
                                  </p:childTnLst>
                                </p:cTn>
                              </p:par>
                              <p:par>
                                <p:cTn id="615" presetID="9" presetClass="entr" presetSubtype="0" fill="hold" nodeType="withEffect">
                                  <p:stCondLst>
                                    <p:cond delay="0"/>
                                  </p:stCondLst>
                                  <p:childTnLst>
                                    <p:set>
                                      <p:cBhvr>
                                        <p:cTn id="616" dur="1" fill="hold">
                                          <p:stCondLst>
                                            <p:cond delay="0"/>
                                          </p:stCondLst>
                                        </p:cTn>
                                        <p:tgtEl>
                                          <p:spTgt spid="172"/>
                                        </p:tgtEl>
                                        <p:attrNameLst>
                                          <p:attrName>style.visibility</p:attrName>
                                        </p:attrNameLst>
                                      </p:cBhvr>
                                      <p:to>
                                        <p:strVal val="visible"/>
                                      </p:to>
                                    </p:set>
                                    <p:animEffect transition="in" filter="dissolve">
                                      <p:cBhvr>
                                        <p:cTn id="617" dur="500"/>
                                        <p:tgtEl>
                                          <p:spTgt spid="172"/>
                                        </p:tgtEl>
                                      </p:cBhvr>
                                    </p:animEffect>
                                  </p:childTnLst>
                                </p:cTn>
                              </p:par>
                            </p:childTnLst>
                          </p:cTn>
                        </p:par>
                      </p:childTnLst>
                    </p:cTn>
                  </p:par>
                  <p:par>
                    <p:cTn id="618" fill="hold">
                      <p:stCondLst>
                        <p:cond delay="indefinite"/>
                      </p:stCondLst>
                      <p:childTnLst>
                        <p:par>
                          <p:cTn id="619" fill="hold">
                            <p:stCondLst>
                              <p:cond delay="0"/>
                            </p:stCondLst>
                            <p:childTnLst>
                              <p:par>
                                <p:cTn id="620" presetID="9" presetClass="entr" presetSubtype="0" fill="hold" grpId="0" nodeType="clickEffect">
                                  <p:stCondLst>
                                    <p:cond delay="0"/>
                                  </p:stCondLst>
                                  <p:childTnLst>
                                    <p:set>
                                      <p:cBhvr>
                                        <p:cTn id="621" dur="1" fill="hold">
                                          <p:stCondLst>
                                            <p:cond delay="0"/>
                                          </p:stCondLst>
                                        </p:cTn>
                                        <p:tgtEl>
                                          <p:spTgt spid="184"/>
                                        </p:tgtEl>
                                        <p:attrNameLst>
                                          <p:attrName>style.visibility</p:attrName>
                                        </p:attrNameLst>
                                      </p:cBhvr>
                                      <p:to>
                                        <p:strVal val="visible"/>
                                      </p:to>
                                    </p:set>
                                    <p:animEffect transition="in" filter="dissolve">
                                      <p:cBhvr>
                                        <p:cTn id="622" dur="500"/>
                                        <p:tgtEl>
                                          <p:spTgt spid="184"/>
                                        </p:tgtEl>
                                      </p:cBhvr>
                                    </p:animEffect>
                                  </p:childTnLst>
                                </p:cTn>
                              </p:par>
                              <p:par>
                                <p:cTn id="623" presetID="9" presetClass="entr" presetSubtype="0" fill="hold" nodeType="withEffect">
                                  <p:stCondLst>
                                    <p:cond delay="0"/>
                                  </p:stCondLst>
                                  <p:childTnLst>
                                    <p:set>
                                      <p:cBhvr>
                                        <p:cTn id="624" dur="1" fill="hold">
                                          <p:stCondLst>
                                            <p:cond delay="0"/>
                                          </p:stCondLst>
                                        </p:cTn>
                                        <p:tgtEl>
                                          <p:spTgt spid="185"/>
                                        </p:tgtEl>
                                        <p:attrNameLst>
                                          <p:attrName>style.visibility</p:attrName>
                                        </p:attrNameLst>
                                      </p:cBhvr>
                                      <p:to>
                                        <p:strVal val="visible"/>
                                      </p:to>
                                    </p:set>
                                    <p:animEffect transition="in" filter="dissolve">
                                      <p:cBhvr>
                                        <p:cTn id="625" dur="500"/>
                                        <p:tgtEl>
                                          <p:spTgt spid="185"/>
                                        </p:tgtEl>
                                      </p:cBhvr>
                                    </p:animEffect>
                                  </p:childTnLst>
                                </p:cTn>
                              </p:par>
                            </p:childTnLst>
                          </p:cTn>
                        </p:par>
                      </p:childTnLst>
                    </p:cTn>
                  </p:par>
                  <p:par>
                    <p:cTn id="626" fill="hold">
                      <p:stCondLst>
                        <p:cond delay="indefinite"/>
                      </p:stCondLst>
                      <p:childTnLst>
                        <p:par>
                          <p:cTn id="627" fill="hold">
                            <p:stCondLst>
                              <p:cond delay="0"/>
                            </p:stCondLst>
                            <p:childTnLst>
                              <p:par>
                                <p:cTn id="628" presetID="9" presetClass="entr" presetSubtype="0" fill="hold" grpId="0" nodeType="clickEffect">
                                  <p:stCondLst>
                                    <p:cond delay="0"/>
                                  </p:stCondLst>
                                  <p:childTnLst>
                                    <p:set>
                                      <p:cBhvr>
                                        <p:cTn id="629" dur="1" fill="hold">
                                          <p:stCondLst>
                                            <p:cond delay="0"/>
                                          </p:stCondLst>
                                        </p:cTn>
                                        <p:tgtEl>
                                          <p:spTgt spid="163"/>
                                        </p:tgtEl>
                                        <p:attrNameLst>
                                          <p:attrName>style.visibility</p:attrName>
                                        </p:attrNameLst>
                                      </p:cBhvr>
                                      <p:to>
                                        <p:strVal val="visible"/>
                                      </p:to>
                                    </p:set>
                                    <p:animEffect transition="in" filter="dissolve">
                                      <p:cBhvr>
                                        <p:cTn id="630" dur="500"/>
                                        <p:tgtEl>
                                          <p:spTgt spid="163"/>
                                        </p:tgtEl>
                                      </p:cBhvr>
                                    </p:animEffect>
                                  </p:childTnLst>
                                </p:cTn>
                              </p:par>
                              <p:par>
                                <p:cTn id="631" presetID="9" presetClass="entr" presetSubtype="0" fill="hold" grpId="0" nodeType="withEffect">
                                  <p:stCondLst>
                                    <p:cond delay="0"/>
                                  </p:stCondLst>
                                  <p:childTnLst>
                                    <p:set>
                                      <p:cBhvr>
                                        <p:cTn id="632" dur="1" fill="hold">
                                          <p:stCondLst>
                                            <p:cond delay="0"/>
                                          </p:stCondLst>
                                        </p:cTn>
                                        <p:tgtEl>
                                          <p:spTgt spid="164"/>
                                        </p:tgtEl>
                                        <p:attrNameLst>
                                          <p:attrName>style.visibility</p:attrName>
                                        </p:attrNameLst>
                                      </p:cBhvr>
                                      <p:to>
                                        <p:strVal val="visible"/>
                                      </p:to>
                                    </p:set>
                                    <p:animEffect transition="in" filter="dissolve">
                                      <p:cBhvr>
                                        <p:cTn id="633" dur="500"/>
                                        <p:tgtEl>
                                          <p:spTgt spid="164"/>
                                        </p:tgtEl>
                                      </p:cBhvr>
                                    </p:animEffect>
                                  </p:childTnLst>
                                </p:cTn>
                              </p:par>
                              <p:par>
                                <p:cTn id="634" presetID="9" presetClass="entr" presetSubtype="0" fill="hold" grpId="0" nodeType="withEffect">
                                  <p:stCondLst>
                                    <p:cond delay="0"/>
                                  </p:stCondLst>
                                  <p:childTnLst>
                                    <p:set>
                                      <p:cBhvr>
                                        <p:cTn id="635" dur="1" fill="hold">
                                          <p:stCondLst>
                                            <p:cond delay="0"/>
                                          </p:stCondLst>
                                        </p:cTn>
                                        <p:tgtEl>
                                          <p:spTgt spid="165"/>
                                        </p:tgtEl>
                                        <p:attrNameLst>
                                          <p:attrName>style.visibility</p:attrName>
                                        </p:attrNameLst>
                                      </p:cBhvr>
                                      <p:to>
                                        <p:strVal val="visible"/>
                                      </p:to>
                                    </p:set>
                                    <p:animEffect transition="in" filter="dissolve">
                                      <p:cBhvr>
                                        <p:cTn id="636" dur="500"/>
                                        <p:tgtEl>
                                          <p:spTgt spid="165"/>
                                        </p:tgtEl>
                                      </p:cBhvr>
                                    </p:animEffect>
                                  </p:childTnLst>
                                </p:cTn>
                              </p:par>
                              <p:par>
                                <p:cTn id="637" presetID="9" presetClass="entr" presetSubtype="0" fill="hold" grpId="0" nodeType="withEffect">
                                  <p:stCondLst>
                                    <p:cond delay="0"/>
                                  </p:stCondLst>
                                  <p:childTnLst>
                                    <p:set>
                                      <p:cBhvr>
                                        <p:cTn id="638" dur="1" fill="hold">
                                          <p:stCondLst>
                                            <p:cond delay="0"/>
                                          </p:stCondLst>
                                        </p:cTn>
                                        <p:tgtEl>
                                          <p:spTgt spid="166"/>
                                        </p:tgtEl>
                                        <p:attrNameLst>
                                          <p:attrName>style.visibility</p:attrName>
                                        </p:attrNameLst>
                                      </p:cBhvr>
                                      <p:to>
                                        <p:strVal val="visible"/>
                                      </p:to>
                                    </p:set>
                                    <p:animEffect transition="in" filter="dissolve">
                                      <p:cBhvr>
                                        <p:cTn id="639" dur="500"/>
                                        <p:tgtEl>
                                          <p:spTgt spid="166"/>
                                        </p:tgtEl>
                                      </p:cBhvr>
                                    </p:animEffect>
                                  </p:childTnLst>
                                </p:cTn>
                              </p:par>
                              <p:par>
                                <p:cTn id="640" presetID="9" presetClass="entr" presetSubtype="0" fill="hold" grpId="0" nodeType="withEffect">
                                  <p:stCondLst>
                                    <p:cond delay="0"/>
                                  </p:stCondLst>
                                  <p:childTnLst>
                                    <p:set>
                                      <p:cBhvr>
                                        <p:cTn id="641" dur="1" fill="hold">
                                          <p:stCondLst>
                                            <p:cond delay="0"/>
                                          </p:stCondLst>
                                        </p:cTn>
                                        <p:tgtEl>
                                          <p:spTgt spid="167"/>
                                        </p:tgtEl>
                                        <p:attrNameLst>
                                          <p:attrName>style.visibility</p:attrName>
                                        </p:attrNameLst>
                                      </p:cBhvr>
                                      <p:to>
                                        <p:strVal val="visible"/>
                                      </p:to>
                                    </p:set>
                                    <p:animEffect transition="in" filter="dissolve">
                                      <p:cBhvr>
                                        <p:cTn id="642" dur="500"/>
                                        <p:tgtEl>
                                          <p:spTgt spid="167"/>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8"/>
                                        </p:tgtEl>
                                        <p:attrNameLst>
                                          <p:attrName>style.visibility</p:attrName>
                                        </p:attrNameLst>
                                      </p:cBhvr>
                                      <p:to>
                                        <p:strVal val="visible"/>
                                      </p:to>
                                    </p:set>
                                    <p:animEffect transition="in" filter="dissolve">
                                      <p:cBhvr>
                                        <p:cTn id="645" dur="500"/>
                                        <p:tgtEl>
                                          <p:spTgt spid="168"/>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9"/>
                                        </p:tgtEl>
                                        <p:attrNameLst>
                                          <p:attrName>style.visibility</p:attrName>
                                        </p:attrNameLst>
                                      </p:cBhvr>
                                      <p:to>
                                        <p:strVal val="visible"/>
                                      </p:to>
                                    </p:set>
                                    <p:animEffect transition="in" filter="dissolve">
                                      <p:cBhvr>
                                        <p:cTn id="648" dur="500"/>
                                        <p:tgtEl>
                                          <p:spTgt spid="169"/>
                                        </p:tgtEl>
                                      </p:cBhvr>
                                    </p:animEffect>
                                  </p:childTnLst>
                                </p:cTn>
                              </p:par>
                            </p:childTnLst>
                          </p:cTn>
                        </p:par>
                      </p:childTnLst>
                    </p:cTn>
                  </p:par>
                  <p:par>
                    <p:cTn id="649" fill="hold">
                      <p:stCondLst>
                        <p:cond delay="indefinite"/>
                      </p:stCondLst>
                      <p:childTnLst>
                        <p:par>
                          <p:cTn id="650" fill="hold">
                            <p:stCondLst>
                              <p:cond delay="0"/>
                            </p:stCondLst>
                            <p:childTnLst>
                              <p:par>
                                <p:cTn id="651" presetID="9" presetClass="entr" presetSubtype="0" fill="hold" grpId="0" nodeType="clickEffect">
                                  <p:stCondLst>
                                    <p:cond delay="0"/>
                                  </p:stCondLst>
                                  <p:childTnLst>
                                    <p:set>
                                      <p:cBhvr>
                                        <p:cTn id="652" dur="1" fill="hold">
                                          <p:stCondLst>
                                            <p:cond delay="0"/>
                                          </p:stCondLst>
                                        </p:cTn>
                                        <p:tgtEl>
                                          <p:spTgt spid="191"/>
                                        </p:tgtEl>
                                        <p:attrNameLst>
                                          <p:attrName>style.visibility</p:attrName>
                                        </p:attrNameLst>
                                      </p:cBhvr>
                                      <p:to>
                                        <p:strVal val="visible"/>
                                      </p:to>
                                    </p:set>
                                    <p:animEffect transition="in" filter="dissolve">
                                      <p:cBhvr>
                                        <p:cTn id="653" dur="500"/>
                                        <p:tgtEl>
                                          <p:spTgt spid="191"/>
                                        </p:tgtEl>
                                      </p:cBhvr>
                                    </p:animEffect>
                                  </p:childTnLst>
                                </p:cTn>
                              </p:par>
                              <p:par>
                                <p:cTn id="654" presetID="9" presetClass="entr" presetSubtype="0" fill="hold" nodeType="withEffect">
                                  <p:stCondLst>
                                    <p:cond delay="0"/>
                                  </p:stCondLst>
                                  <p:childTnLst>
                                    <p:set>
                                      <p:cBhvr>
                                        <p:cTn id="655" dur="1" fill="hold">
                                          <p:stCondLst>
                                            <p:cond delay="0"/>
                                          </p:stCondLst>
                                        </p:cTn>
                                        <p:tgtEl>
                                          <p:spTgt spid="192"/>
                                        </p:tgtEl>
                                        <p:attrNameLst>
                                          <p:attrName>style.visibility</p:attrName>
                                        </p:attrNameLst>
                                      </p:cBhvr>
                                      <p:to>
                                        <p:strVal val="visible"/>
                                      </p:to>
                                    </p:set>
                                    <p:animEffect transition="in" filter="dissolve">
                                      <p:cBhvr>
                                        <p:cTn id="656"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Quiz: Reverse Post-order</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047893" y="1600200"/>
            <a:ext cx="4638907" cy="4525963"/>
          </a:xfrm>
        </p:spPr>
        <p:txBody>
          <a:bodyPr>
            <a:normAutofit/>
          </a:bodyPr>
          <a:lstStyle/>
          <a:p>
            <a:r>
              <a:rPr lang="en-GB" dirty="0"/>
              <a:t>Post-order traversal of the shown graph is “1 3 2 0 5 4”. </a:t>
            </a:r>
          </a:p>
          <a:p>
            <a:r>
              <a:rPr lang="en-GB" dirty="0"/>
              <a:t>Reverse order is “4 5 0 2 3 1”, which is a topological sort.</a:t>
            </a:r>
            <a:endParaRPr lang="en-SE" dirty="0"/>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3" y="250152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lnSpcReduction="10000"/>
          </a:bodyPr>
          <a:lstStyle/>
          <a:p>
            <a:r>
              <a:rPr lang="en-GB" dirty="0"/>
              <a:t>Why Topological Sort is not possible for graphs having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sorting fails.</a:t>
            </a:r>
          </a:p>
          <a:p>
            <a:r>
              <a:rPr lang="en-GB" dirty="0"/>
              <a:t>Why Topological Sort is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ordering without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order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order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order.</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Sorting</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ordering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2375210" y="6253407"/>
            <a:ext cx="4572000" cy="584775"/>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731195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2"/>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3"/>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4"/>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5"/>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6"/>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7"/>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480916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2087773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a:t>Task </a:t>
            </a:r>
            <a:r>
              <a:rPr lang="en-GB" dirty="0"/>
              <a:t>scheduling and project management.</a:t>
            </a:r>
          </a:p>
          <a:p>
            <a:r>
              <a:rPr lang="en-GB" dirty="0"/>
              <a:t>In software deployment tools like </a:t>
            </a:r>
            <a:r>
              <a:rPr lang="en-GB" dirty="0" err="1"/>
              <a:t>Makefile</a:t>
            </a:r>
            <a:r>
              <a:rPr lang="en-GB" dirty="0"/>
              <a:t>.</a:t>
            </a:r>
          </a:p>
          <a:p>
            <a:r>
              <a:rPr lang="en-GB" dirty="0"/>
              <a:t>Dependency resolution in package management systems.</a:t>
            </a:r>
          </a:p>
          <a:p>
            <a:r>
              <a:rPr lang="en-GB" dirty="0"/>
              <a:t>Determining the order of compilation in software build systems.</a:t>
            </a:r>
          </a:p>
          <a:p>
            <a:r>
              <a:rPr lang="en-GB" dirty="0"/>
              <a:t>Deadlock detection in operating systems.</a:t>
            </a:r>
          </a:p>
          <a:p>
            <a:r>
              <a:rPr lang="en-GB" dirty="0"/>
              <a:t>Course scheduling in universities.</a:t>
            </a:r>
          </a:p>
          <a:p>
            <a:r>
              <a:rPr lang="en-GB" dirty="0"/>
              <a:t>It is used to find shortest paths in weighted directed acyclic graphs</a:t>
            </a:r>
            <a:endParaRPr lang="en-SE" dirty="0"/>
          </a:p>
        </p:txBody>
      </p:sp>
    </p:spTree>
    <p:extLst>
      <p:ext uri="{BB962C8B-B14F-4D97-AF65-F5344CB8AC3E}">
        <p14:creationId xmlns:p14="http://schemas.microsoft.com/office/powerpoint/2010/main" val="2536802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7518088" y="5469998"/>
            <a:ext cx="630956" cy="443914"/>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028968" cy="651460"/>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100" dirty="0"/>
              <a:t>How many cycles?</a:t>
            </a:r>
          </a:p>
          <a:p>
            <a:r>
              <a:rPr lang="en-US" sz="1100" dirty="0"/>
              <a:t>The other cycle can be detected starting from node 6</a:t>
            </a:r>
            <a:endParaRPr sz="11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t>https://favtutor.com/blogs/detect-cycle-in-directed-graph</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4"/>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6"/>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576998"/>
            <a:ext cx="2276585" cy="369332"/>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66F1457-EB44-4743-80A9-C0E6931E4E83}"/>
              </a:ext>
            </a:extLst>
          </p:cNvPr>
          <p:cNvSpPr/>
          <p:nvPr/>
        </p:nvSpPr>
        <p:spPr>
          <a:xfrm>
            <a:off x="498015" y="6126625"/>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6" name="Rectangle 7175">
            <a:extLst>
              <a:ext uri="{FF2B5EF4-FFF2-40B4-BE49-F238E27FC236}">
                <a16:creationId xmlns:a16="http://schemas.microsoft.com/office/drawing/2014/main" id="{9B7DF74B-43AE-DE44-85C3-E54C9E969394}"/>
              </a:ext>
            </a:extLst>
          </p:cNvPr>
          <p:cNvSpPr/>
          <p:nvPr/>
        </p:nvSpPr>
        <p:spPr>
          <a:xfrm>
            <a:off x="6189699" y="1064865"/>
            <a:ext cx="3018775"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have a huge impact on the performance</a:t>
            </a:r>
          </a:p>
        </p:txBody>
      </p:sp>
      <p:cxnSp>
        <p:nvCxnSpPr>
          <p:cNvPr id="84" name="Straight Arrow Connector 83">
            <a:extLst>
              <a:ext uri="{FF2B5EF4-FFF2-40B4-BE49-F238E27FC236}">
                <a16:creationId xmlns:a16="http://schemas.microsoft.com/office/drawing/2014/main" id="{793E4393-3996-E542-951B-FC0680368036}"/>
              </a:ext>
            </a:extLst>
          </p:cNvPr>
          <p:cNvCxnSpPr>
            <a:cxnSpLocks/>
          </p:cNvCxnSpPr>
          <p:nvPr/>
        </p:nvCxnSpPr>
        <p:spPr>
          <a:xfrm flipH="1">
            <a:off x="7486519" y="1375209"/>
            <a:ext cx="62257" cy="244218"/>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176"/>
                                        </p:tgtEl>
                                        <p:attrNameLst>
                                          <p:attrName>style.visibility</p:attrName>
                                        </p:attrNameLst>
                                      </p:cBhvr>
                                      <p:to>
                                        <p:strVal val="visible"/>
                                      </p:to>
                                    </p:set>
                                    <p:animEffect transition="in" filter="dissolve">
                                      <p:cBhvr>
                                        <p:cTn id="25" dur="500"/>
                                        <p:tgtEl>
                                          <p:spTgt spid="7176"/>
                                        </p:tgtEl>
                                      </p:cBhvr>
                                    </p:animEffect>
                                  </p:childTnLst>
                                </p:cTn>
                              </p:par>
                              <p:par>
                                <p:cTn id="26" presetID="9" presetClass="entr" presetSubtype="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dissolve">
                                      <p:cBhvr>
                                        <p:cTn id="28" dur="500"/>
                                        <p:tgtEl>
                                          <p:spTgt spid="8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par>
                                <p:cTn id="46" presetID="9"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dissolve">
                                      <p:cBhvr>
                                        <p:cTn id="48" dur="500"/>
                                        <p:tgtEl>
                                          <p:spTgt spid="10"/>
                                        </p:tgtEl>
                                      </p:cBhvr>
                                    </p:animEffect>
                                  </p:childTnLst>
                                </p:cTn>
                              </p:par>
                              <p:par>
                                <p:cTn id="49" presetID="9"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dissolve">
                                      <p:cBhvr>
                                        <p:cTn id="51" dur="500"/>
                                        <p:tgtEl>
                                          <p:spTgt spid="12"/>
                                        </p:tgtEl>
                                      </p:cBhvr>
                                    </p:animEffect>
                                  </p:childTnLst>
                                </p:cTn>
                              </p:par>
                              <p:par>
                                <p:cTn id="52" presetID="9"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dissolve">
                                      <p:cBhvr>
                                        <p:cTn id="54" dur="500"/>
                                        <p:tgtEl>
                                          <p:spTgt spid="13"/>
                                        </p:tgtEl>
                                      </p:cBhvr>
                                    </p:animEffect>
                                  </p:childTnLst>
                                </p:cTn>
                              </p:par>
                              <p:par>
                                <p:cTn id="55" presetID="9"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dissolve">
                                      <p:cBhvr>
                                        <p:cTn id="57" dur="500"/>
                                        <p:tgtEl>
                                          <p:spTgt spid="14"/>
                                        </p:tgtEl>
                                      </p:cBhvr>
                                    </p:animEffect>
                                  </p:childTnLst>
                                </p:cTn>
                              </p:par>
                              <p:par>
                                <p:cTn id="58" presetID="9" presetClass="entr" presetSubtype="0"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dissolve">
                                      <p:cBhvr>
                                        <p:cTn id="60" dur="500"/>
                                        <p:tgtEl>
                                          <p:spTgt spid="15"/>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dissolv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dissolve">
                                      <p:cBhvr>
                                        <p:cTn id="73" dur="500"/>
                                        <p:tgtEl>
                                          <p:spTgt spid="75"/>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dissolve">
                                      <p:cBhvr>
                                        <p:cTn id="78" dur="500"/>
                                        <p:tgtEl>
                                          <p:spTgt spid="47"/>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dissolve">
                                      <p:cBhvr>
                                        <p:cTn id="81" dur="500"/>
                                        <p:tgtEl>
                                          <p:spTgt spid="4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dissolve">
                                      <p:cBhvr>
                                        <p:cTn id="84" dur="500"/>
                                        <p:tgtEl>
                                          <p:spTgt spid="4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dissolve">
                                      <p:cBhvr>
                                        <p:cTn id="87" dur="500"/>
                                        <p:tgtEl>
                                          <p:spTgt spid="5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dissolve">
                                      <p:cBhvr>
                                        <p:cTn id="90" dur="500"/>
                                        <p:tgtEl>
                                          <p:spTgt spid="51"/>
                                        </p:tgtEl>
                                      </p:cBhvr>
                                    </p:animEffect>
                                  </p:childTnLst>
                                </p:cTn>
                              </p:par>
                              <p:par>
                                <p:cTn id="91" presetID="9" presetClass="entr" presetSubtype="0"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dissolve">
                                      <p:cBhvr>
                                        <p:cTn id="93" dur="500"/>
                                        <p:tgtEl>
                                          <p:spTgt spid="52"/>
                                        </p:tgtEl>
                                      </p:cBhvr>
                                    </p:animEffect>
                                  </p:childTnLst>
                                </p:cTn>
                              </p:par>
                              <p:par>
                                <p:cTn id="94" presetID="9" presetClass="entr" presetSubtype="0" fill="hold"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dissolve">
                                      <p:cBhvr>
                                        <p:cTn id="96" dur="500"/>
                                        <p:tgtEl>
                                          <p:spTgt spid="53"/>
                                        </p:tgtEl>
                                      </p:cBhvr>
                                    </p:animEffect>
                                  </p:childTnLst>
                                </p:cTn>
                              </p:par>
                              <p:par>
                                <p:cTn id="97" presetID="9" presetClass="entr" presetSubtype="0"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dissolve">
                                      <p:cBhvr>
                                        <p:cTn id="99" dur="500"/>
                                        <p:tgtEl>
                                          <p:spTgt spid="54"/>
                                        </p:tgtEl>
                                      </p:cBhvr>
                                    </p:animEffect>
                                  </p:childTnLst>
                                </p:cTn>
                              </p:par>
                              <p:par>
                                <p:cTn id="100" presetID="9" presetClass="entr" presetSubtype="0" fill="hold"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76"/>
                                        </p:tgtEl>
                                        <p:attrNameLst>
                                          <p:attrName>style.visibility</p:attrName>
                                        </p:attrNameLst>
                                      </p:cBhvr>
                                      <p:to>
                                        <p:strVal val="visible"/>
                                      </p:to>
                                    </p:set>
                                    <p:animEffect transition="in" filter="dissolve">
                                      <p:cBhvr>
                                        <p:cTn id="113" dur="500"/>
                                        <p:tgtEl>
                                          <p:spTgt spid="76"/>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77"/>
                                        </p:tgtEl>
                                        <p:attrNameLst>
                                          <p:attrName>style.visibility</p:attrName>
                                        </p:attrNameLst>
                                      </p:cBhvr>
                                      <p:to>
                                        <p:strVal val="visible"/>
                                      </p:to>
                                    </p:set>
                                    <p:animEffect transition="in" filter="dissolve">
                                      <p:cBhvr>
                                        <p:cTn id="116" dur="500"/>
                                        <p:tgtEl>
                                          <p:spTgt spid="77"/>
                                        </p:tgtEl>
                                      </p:cBhvr>
                                    </p:animEffect>
                                  </p:childTnLst>
                                </p:cTn>
                              </p:par>
                            </p:childTnLst>
                          </p:cTn>
                        </p:par>
                      </p:childTnLst>
                    </p:cTn>
                  </p:par>
                  <p:par>
                    <p:cTn id="117" fill="hold">
                      <p:stCondLst>
                        <p:cond delay="indefinite"/>
                      </p:stCondLst>
                      <p:childTnLst>
                        <p:par>
                          <p:cTn id="118" fill="hold">
                            <p:stCondLst>
                              <p:cond delay="0"/>
                            </p:stCondLst>
                            <p:childTnLst>
                              <p:par>
                                <p:cTn id="119" presetID="9" presetClass="entr" presetSubtype="0" fill="hold" grpId="0" nodeType="click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dissolve">
                                      <p:cBhvr>
                                        <p:cTn id="121" dur="500"/>
                                        <p:tgtEl>
                                          <p:spTgt spid="58"/>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dissolve">
                                      <p:cBhvr>
                                        <p:cTn id="126" dur="500"/>
                                        <p:tgtEl>
                                          <p:spTgt spid="46"/>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in" filter="dissolve">
                                      <p:cBhvr>
                                        <p:cTn id="129" dur="500"/>
                                        <p:tgtEl>
                                          <p:spTgt spid="61"/>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dissolve">
                                      <p:cBhvr>
                                        <p:cTn id="132" dur="500"/>
                                        <p:tgtEl>
                                          <p:spTgt spid="63"/>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dissolve">
                                      <p:cBhvr>
                                        <p:cTn id="135" dur="500"/>
                                        <p:tgtEl>
                                          <p:spTgt spid="62"/>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0"/>
                                        </p:tgtEl>
                                        <p:attrNameLst>
                                          <p:attrName>style.visibility</p:attrName>
                                        </p:attrNameLst>
                                      </p:cBhvr>
                                      <p:to>
                                        <p:strVal val="visible"/>
                                      </p:to>
                                    </p:set>
                                    <p:animEffect transition="in" filter="dissolve">
                                      <p:cBhvr>
                                        <p:cTn id="138" dur="500"/>
                                        <p:tgtEl>
                                          <p:spTgt spid="60"/>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dissolve">
                                      <p:cBhvr>
                                        <p:cTn id="143" dur="500"/>
                                        <p:tgtEl>
                                          <p:spTgt spid="64"/>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ntr" presetSubtype="0" fill="hold" grpId="0" nodeType="clickEffect">
                                  <p:stCondLst>
                                    <p:cond delay="0"/>
                                  </p:stCondLst>
                                  <p:childTnLst>
                                    <p:set>
                                      <p:cBhvr>
                                        <p:cTn id="147" dur="1" fill="hold">
                                          <p:stCondLst>
                                            <p:cond delay="0"/>
                                          </p:stCondLst>
                                        </p:cTn>
                                        <p:tgtEl>
                                          <p:spTgt spid="78"/>
                                        </p:tgtEl>
                                        <p:attrNameLst>
                                          <p:attrName>style.visibility</p:attrName>
                                        </p:attrNameLst>
                                      </p:cBhvr>
                                      <p:to>
                                        <p:strVal val="visible"/>
                                      </p:to>
                                    </p:set>
                                    <p:animEffect transition="in" filter="dissolve">
                                      <p:cBhvr>
                                        <p:cTn id="148" dur="500"/>
                                        <p:tgtEl>
                                          <p:spTgt spid="78"/>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grpId="0" nodeType="clickEffect">
                                  <p:stCondLst>
                                    <p:cond delay="0"/>
                                  </p:stCondLst>
                                  <p:childTnLst>
                                    <p:set>
                                      <p:cBhvr>
                                        <p:cTn id="152" dur="1" fill="hold">
                                          <p:stCondLst>
                                            <p:cond delay="0"/>
                                          </p:stCondLst>
                                        </p:cTn>
                                        <p:tgtEl>
                                          <p:spTgt spid="79"/>
                                        </p:tgtEl>
                                        <p:attrNameLst>
                                          <p:attrName>style.visibility</p:attrName>
                                        </p:attrNameLst>
                                      </p:cBhvr>
                                      <p:to>
                                        <p:strVal val="visible"/>
                                      </p:to>
                                    </p:set>
                                    <p:animEffect transition="in" filter="dissolve">
                                      <p:cBhvr>
                                        <p:cTn id="153" dur="500"/>
                                        <p:tgtEl>
                                          <p:spTgt spid="79"/>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grpId="0" nodeType="clickEffect">
                                  <p:stCondLst>
                                    <p:cond delay="0"/>
                                  </p:stCondLst>
                                  <p:childTnLst>
                                    <p:set>
                                      <p:cBhvr>
                                        <p:cTn id="157" dur="1" fill="hold">
                                          <p:stCondLst>
                                            <p:cond delay="0"/>
                                          </p:stCondLst>
                                        </p:cTn>
                                        <p:tgtEl>
                                          <p:spTgt spid="59"/>
                                        </p:tgtEl>
                                        <p:attrNameLst>
                                          <p:attrName>style.visibility</p:attrName>
                                        </p:attrNameLst>
                                      </p:cBhvr>
                                      <p:to>
                                        <p:strVal val="visible"/>
                                      </p:to>
                                    </p:set>
                                    <p:animEffect transition="in" filter="dissolve">
                                      <p:cBhvr>
                                        <p:cTn id="158" dur="500"/>
                                        <p:tgtEl>
                                          <p:spTgt spid="59"/>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7173"/>
                                        </p:tgtEl>
                                        <p:attrNameLst>
                                          <p:attrName>style.visibility</p:attrName>
                                        </p:attrNameLst>
                                      </p:cBhvr>
                                      <p:to>
                                        <p:strVal val="visible"/>
                                      </p:to>
                                    </p:set>
                                    <p:animEffect transition="in" filter="dissolve">
                                      <p:cBhvr>
                                        <p:cTn id="163" dur="500"/>
                                        <p:tgtEl>
                                          <p:spTgt spid="7173"/>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80"/>
                                        </p:tgtEl>
                                        <p:attrNameLst>
                                          <p:attrName>style.visibility</p:attrName>
                                        </p:attrNameLst>
                                      </p:cBhvr>
                                      <p:to>
                                        <p:strVal val="visible"/>
                                      </p:to>
                                    </p:set>
                                    <p:animEffect transition="in" filter="dissolve">
                                      <p:cBhvr>
                                        <p:cTn id="168" dur="500"/>
                                        <p:tgtEl>
                                          <p:spTgt spid="80"/>
                                        </p:tgtEl>
                                      </p:cBhvr>
                                    </p:animEffect>
                                  </p:childTnLst>
                                </p:cTn>
                              </p:par>
                            </p:childTnLst>
                          </p:cTn>
                        </p:par>
                      </p:childTnLst>
                    </p:cTn>
                  </p:par>
                  <p:par>
                    <p:cTn id="169" fill="hold">
                      <p:stCondLst>
                        <p:cond delay="indefinite"/>
                      </p:stCondLst>
                      <p:childTnLst>
                        <p:par>
                          <p:cTn id="170" fill="hold">
                            <p:stCondLst>
                              <p:cond delay="0"/>
                            </p:stCondLst>
                            <p:childTnLst>
                              <p:par>
                                <p:cTn id="171" presetID="9" presetClass="entr" presetSubtype="0" fill="hold" grpId="0" nodeType="clickEffect">
                                  <p:stCondLst>
                                    <p:cond delay="0"/>
                                  </p:stCondLst>
                                  <p:childTnLst>
                                    <p:set>
                                      <p:cBhvr>
                                        <p:cTn id="172" dur="1" fill="hold">
                                          <p:stCondLst>
                                            <p:cond delay="0"/>
                                          </p:stCondLst>
                                        </p:cTn>
                                        <p:tgtEl>
                                          <p:spTgt spid="7172"/>
                                        </p:tgtEl>
                                        <p:attrNameLst>
                                          <p:attrName>style.visibility</p:attrName>
                                        </p:attrNameLst>
                                      </p:cBhvr>
                                      <p:to>
                                        <p:strVal val="visible"/>
                                      </p:to>
                                    </p:set>
                                    <p:animEffect transition="in" filter="dissolve">
                                      <p:cBhvr>
                                        <p:cTn id="173" dur="500"/>
                                        <p:tgtEl>
                                          <p:spTgt spid="7172"/>
                                        </p:tgtEl>
                                      </p:cBhvr>
                                    </p:animEffect>
                                  </p:childTnLst>
                                </p:cTn>
                              </p:par>
                            </p:childTnLst>
                          </p:cTn>
                        </p:par>
                      </p:childTnLst>
                    </p:cTn>
                  </p:par>
                  <p:par>
                    <p:cTn id="174" fill="hold">
                      <p:stCondLst>
                        <p:cond delay="indefinite"/>
                      </p:stCondLst>
                      <p:childTnLst>
                        <p:par>
                          <p:cTn id="175" fill="hold">
                            <p:stCondLst>
                              <p:cond delay="0"/>
                            </p:stCondLst>
                            <p:childTnLst>
                              <p:par>
                                <p:cTn id="176" presetID="9" presetClass="entr" presetSubtype="0" fill="hold" grpId="0" nodeType="clickEffect">
                                  <p:stCondLst>
                                    <p:cond delay="0"/>
                                  </p:stCondLst>
                                  <p:childTnLst>
                                    <p:set>
                                      <p:cBhvr>
                                        <p:cTn id="177" dur="1" fill="hold">
                                          <p:stCondLst>
                                            <p:cond delay="0"/>
                                          </p:stCondLst>
                                        </p:cTn>
                                        <p:tgtEl>
                                          <p:spTgt spid="7174"/>
                                        </p:tgtEl>
                                        <p:attrNameLst>
                                          <p:attrName>style.visibility</p:attrName>
                                        </p:attrNameLst>
                                      </p:cBhvr>
                                      <p:to>
                                        <p:strVal val="visible"/>
                                      </p:to>
                                    </p:set>
                                    <p:animEffect transition="in" filter="dissolve">
                                      <p:cBhvr>
                                        <p:cTn id="178" dur="500"/>
                                        <p:tgtEl>
                                          <p:spTgt spid="7174"/>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grpId="0" nodeType="clickEffect">
                                  <p:stCondLst>
                                    <p:cond delay="0"/>
                                  </p:stCondLst>
                                  <p:childTnLst>
                                    <p:set>
                                      <p:cBhvr>
                                        <p:cTn id="182" dur="1" fill="hold">
                                          <p:stCondLst>
                                            <p:cond delay="0"/>
                                          </p:stCondLst>
                                        </p:cTn>
                                        <p:tgtEl>
                                          <p:spTgt spid="81"/>
                                        </p:tgtEl>
                                        <p:attrNameLst>
                                          <p:attrName>style.visibility</p:attrName>
                                        </p:attrNameLst>
                                      </p:cBhvr>
                                      <p:to>
                                        <p:strVal val="visible"/>
                                      </p:to>
                                    </p:set>
                                    <p:animEffect transition="in" filter="dissolve">
                                      <p:cBhvr>
                                        <p:cTn id="183" dur="500"/>
                                        <p:tgtEl>
                                          <p:spTgt spid="81"/>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xit" presetSubtype="0" fill="hold" grpId="1" nodeType="clickEffect">
                                  <p:stCondLst>
                                    <p:cond delay="0"/>
                                  </p:stCondLst>
                                  <p:childTnLst>
                                    <p:animEffect transition="out" filter="dissolve">
                                      <p:cBhvr>
                                        <p:cTn id="187" dur="500"/>
                                        <p:tgtEl>
                                          <p:spTgt spid="81"/>
                                        </p:tgtEl>
                                      </p:cBhvr>
                                    </p:animEffect>
                                    <p:set>
                                      <p:cBhvr>
                                        <p:cTn id="188" dur="1" fill="hold">
                                          <p:stCondLst>
                                            <p:cond delay="499"/>
                                          </p:stCondLst>
                                        </p:cTn>
                                        <p:tgtEl>
                                          <p:spTgt spid="81"/>
                                        </p:tgtEl>
                                        <p:attrNameLst>
                                          <p:attrName>style.visibility</p:attrName>
                                        </p:attrNameLst>
                                      </p:cBhvr>
                                      <p:to>
                                        <p:strVal val="hidden"/>
                                      </p:to>
                                    </p:set>
                                  </p:childTnLst>
                                </p:cTn>
                              </p:par>
                              <p:par>
                                <p:cTn id="189" presetID="9" presetClass="exit" presetSubtype="0" fill="hold" grpId="1" nodeType="withEffect">
                                  <p:stCondLst>
                                    <p:cond delay="0"/>
                                  </p:stCondLst>
                                  <p:childTnLst>
                                    <p:animEffect transition="out" filter="dissolve">
                                      <p:cBhvr>
                                        <p:cTn id="190" dur="500"/>
                                        <p:tgtEl>
                                          <p:spTgt spid="7173"/>
                                        </p:tgtEl>
                                      </p:cBhvr>
                                    </p:animEffect>
                                    <p:set>
                                      <p:cBhvr>
                                        <p:cTn id="191" dur="1" fill="hold">
                                          <p:stCondLst>
                                            <p:cond delay="499"/>
                                          </p:stCondLst>
                                        </p:cTn>
                                        <p:tgtEl>
                                          <p:spTgt spid="7173"/>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3"/>
                                        </p:tgtEl>
                                        <p:attrNameLst>
                                          <p:attrName>style.visibility</p:attrName>
                                        </p:attrNameLst>
                                      </p:cBhvr>
                                      <p:to>
                                        <p:strVal val="visible"/>
                                      </p:to>
                                    </p:set>
                                    <p:animEffect transition="in" filter="dissolve">
                                      <p:cBhvr>
                                        <p:cTn id="196" dur="500"/>
                                        <p:tgtEl>
                                          <p:spTgt spid="73"/>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82"/>
                                        </p:tgtEl>
                                        <p:attrNameLst>
                                          <p:attrName>style.visibility</p:attrName>
                                        </p:attrNameLst>
                                      </p:cBhvr>
                                      <p:to>
                                        <p:strVal val="visible"/>
                                      </p:to>
                                    </p:set>
                                    <p:animEffect transition="in" filter="dissolve">
                                      <p:cBhvr>
                                        <p:cTn id="201" dur="500"/>
                                        <p:tgtEl>
                                          <p:spTgt spid="82"/>
                                        </p:tgtEl>
                                      </p:cBhvr>
                                    </p:animEffect>
                                  </p:childTnLst>
                                </p:cTn>
                              </p:par>
                              <p:par>
                                <p:cTn id="202" presetID="9" presetClass="entr" presetSubtype="0" fill="hold" grpId="2"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dissolve">
                                      <p:cBhvr>
                                        <p:cTn id="204" dur="500"/>
                                        <p:tgtEl>
                                          <p:spTgt spid="81"/>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grpId="0" nodeType="clickEffect">
                                  <p:stCondLst>
                                    <p:cond delay="0"/>
                                  </p:stCondLst>
                                  <p:childTnLst>
                                    <p:set>
                                      <p:cBhvr>
                                        <p:cTn id="208" dur="1" fill="hold">
                                          <p:stCondLst>
                                            <p:cond delay="0"/>
                                          </p:stCondLst>
                                        </p:cTn>
                                        <p:tgtEl>
                                          <p:spTgt spid="7178"/>
                                        </p:tgtEl>
                                        <p:attrNameLst>
                                          <p:attrName>style.visibility</p:attrName>
                                        </p:attrNameLst>
                                      </p:cBhvr>
                                      <p:to>
                                        <p:strVal val="visible"/>
                                      </p:to>
                                    </p:set>
                                    <p:animEffect transition="in" filter="dissolve">
                                      <p:cBhvr>
                                        <p:cTn id="209" dur="500"/>
                                        <p:tgtEl>
                                          <p:spTgt spid="7178"/>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179"/>
                                        </p:tgtEl>
                                        <p:attrNameLst>
                                          <p:attrName>style.visibility</p:attrName>
                                        </p:attrNameLst>
                                      </p:cBhvr>
                                      <p:to>
                                        <p:strVal val="visible"/>
                                      </p:to>
                                    </p:set>
                                    <p:animEffect transition="in" filter="dissolve">
                                      <p:cBhvr>
                                        <p:cTn id="214" dur="500"/>
                                        <p:tgtEl>
                                          <p:spTgt spid="7179"/>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180"/>
                                        </p:tgtEl>
                                        <p:attrNameLst>
                                          <p:attrName>style.visibility</p:attrName>
                                        </p:attrNameLst>
                                      </p:cBhvr>
                                      <p:to>
                                        <p:strVal val="visible"/>
                                      </p:to>
                                    </p:set>
                                    <p:animEffect transition="in" filter="dissolve">
                                      <p:cBhvr>
                                        <p:cTn id="217"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82" grpId="0" animBg="1"/>
      <p:bldP spid="7176" grpId="0"/>
      <p:bldP spid="7178" grpId="0" animBg="1"/>
      <p:bldP spid="7179" grpId="0" animBg="1"/>
      <p:bldP spid="718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53211</TotalTime>
  <Words>7324</Words>
  <Application>Microsoft Office PowerPoint</Application>
  <PresentationFormat>On-screen Show (4:3)</PresentationFormat>
  <Paragraphs>1649</Paragraphs>
  <Slides>49</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Courier</vt:lpstr>
      <vt:lpstr>DejaVu Sans</vt:lpstr>
      <vt:lpstr>DejaVu Sans Mono</vt:lpstr>
      <vt:lpstr>Menlo</vt:lpstr>
      <vt:lpstr>Arial</vt:lpstr>
      <vt:lpstr>Calibri</vt:lpstr>
      <vt:lpstr>Cambria Math</vt:lpstr>
      <vt:lpstr>Helvetica</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Summary of Digraph Representations</vt:lpstr>
      <vt:lpstr>Lecture Goals</vt:lpstr>
      <vt:lpstr>Represent Problems as Graphs: Maze Exploration</vt:lpstr>
      <vt:lpstr>DFS and BFS</vt:lpstr>
      <vt:lpstr>Depth-First Search (DFS)</vt:lpstr>
      <vt:lpstr>Class Design Pattern</vt:lpstr>
      <vt:lpstr>Depth-First Search: Java Implementation</vt:lpstr>
      <vt:lpstr>Depth-First Search For Directed Graph</vt:lpstr>
      <vt:lpstr>Depth-First Search: Properties</vt:lpstr>
      <vt:lpstr>Depth-First Search Application: Flood Fill</vt:lpstr>
      <vt:lpstr>Reachability Application: Mark–Sweep Garbage Collector</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Finding CCs with DFS: Java Implementation</vt:lpstr>
      <vt:lpstr>Connected Components Application: Particle Detection</vt:lpstr>
      <vt:lpstr>Precedence Scheduling Problem</vt:lpstr>
      <vt:lpstr>Graph traversal with DFS: pre-order, in-order, post-order</vt:lpstr>
      <vt:lpstr>Topological Sort</vt:lpstr>
      <vt:lpstr>Topological Sorting vs Preorder Traversal of DFS</vt:lpstr>
      <vt:lpstr>Topological Sort Details</vt:lpstr>
      <vt:lpstr>Quiz: Reverse Post-order</vt:lpstr>
      <vt:lpstr>PowerPoint Presentation</vt:lpstr>
      <vt:lpstr>Cycles and undirected edges </vt:lpstr>
      <vt:lpstr>Topological Sort: Java Implementation</vt:lpstr>
      <vt:lpstr>Kahn’s algorithm for Topological Sorting</vt:lpstr>
      <vt:lpstr>PowerPoint Presentation</vt:lpstr>
      <vt:lpstr>PowerPoint Presentation</vt:lpstr>
      <vt:lpstr>Topological Sort Applications</vt:lpstr>
      <vt:lpstr>Directed Cycle Detection</vt:lpstr>
      <vt:lpstr>Directed Cycle Detection Application: Cyclic Inheritance</vt:lpstr>
      <vt:lpstr>Directed Cycle Detection Application: Spreadsheet Recalculation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1350</cp:revision>
  <dcterms:created xsi:type="dcterms:W3CDTF">2018-08-13T22:58:39Z</dcterms:created>
  <dcterms:modified xsi:type="dcterms:W3CDTF">2024-10-02T01:12:06Z</dcterms:modified>
</cp:coreProperties>
</file>